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60" r:id="rId5"/>
    <p:sldId id="261" r:id="rId6"/>
    <p:sldId id="259" r:id="rId7"/>
    <p:sldId id="267" r:id="rId8"/>
    <p:sldId id="271" r:id="rId9"/>
    <p:sldId id="269" r:id="rId10"/>
    <p:sldId id="270" r:id="rId11"/>
    <p:sldId id="272" r:id="rId12"/>
    <p:sldId id="273" r:id="rId13"/>
    <p:sldId id="274" r:id="rId14"/>
    <p:sldId id="275" r:id="rId15"/>
    <p:sldId id="276" r:id="rId16"/>
    <p:sldId id="278" r:id="rId17"/>
    <p:sldId id="277" r:id="rId18"/>
    <p:sldId id="279" r:id="rId19"/>
    <p:sldId id="280" r:id="rId20"/>
    <p:sldId id="281" r:id="rId21"/>
    <p:sldId id="282" r:id="rId22"/>
    <p:sldId id="283" r:id="rId23"/>
    <p:sldId id="284" r:id="rId24"/>
    <p:sldId id="285"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Roboto" panose="02000000000000000000" pitchFamily="2" charset="0"/>
      <p:regular r:id="rId33"/>
      <p:bold r:id="rId34"/>
      <p:italic r:id="rId35"/>
      <p:boldItalic r:id="rId36"/>
    </p:embeddedFont>
    <p:embeddedFont>
      <p:font typeface="Roboto Light" panose="02000000000000000000" pitchFamily="2" charset="0"/>
      <p:regular r:id="rId37"/>
      <p:italic r:id="rId38"/>
    </p:embeddedFont>
    <p:embeddedFont>
      <p:font typeface="Roboto Medium" panose="02000000000000000000" pitchFamily="2" charset="0"/>
      <p:regular r:id="rId39"/>
      <p:italic r:id="rId40"/>
    </p:embeddedFont>
    <p:embeddedFont>
      <p:font typeface="Roboto Mono" pitchFamily="2" charset="0"/>
      <p:regular r:id="rId41"/>
      <p:bold r:id="rId42"/>
      <p:italic r:id="rId43"/>
      <p:boldItalic r:id="rId44"/>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222" autoAdjust="0"/>
  </p:normalViewPr>
  <p:slideViewPr>
    <p:cSldViewPr snapToGrid="0">
      <p:cViewPr varScale="1">
        <p:scale>
          <a:sx n="78" d="100"/>
          <a:sy n="78" d="100"/>
        </p:scale>
        <p:origin x="648" y="84"/>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02.02.2020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a:t>
            </a:r>
            <a:r>
              <a:rPr lang="pl-PL" dirty="0" err="1"/>
              <a:t>Postmana</a:t>
            </a:r>
            <a:r>
              <a:rPr lang="pl-PL" dirty="0"/>
              <a:t>.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a:t>
            </a:r>
            <a:r>
              <a:rPr lang="pl-PL" dirty="0" err="1"/>
              <a:t>mock</a:t>
            </a:r>
            <a:r>
              <a:rPr lang="pl-PL" dirty="0"/>
              <a:t> serwery.</a:t>
            </a:r>
          </a:p>
          <a:p>
            <a:r>
              <a:rPr lang="pl-PL" dirty="0"/>
              <a:t>Postman pozwala wygenerować nam URL do serwera hostowanego przez </a:t>
            </a:r>
            <a:r>
              <a:rPr lang="pl-PL" dirty="0" err="1"/>
              <a:t>Postmana</a:t>
            </a:r>
            <a:r>
              <a:rPr lang="pl-PL" dirty="0"/>
              <a:t>.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a:t>
            </a:r>
            <a:r>
              <a:rPr lang="pl-PL" dirty="0" err="1"/>
              <a:t>mock</a:t>
            </a:r>
            <a:r>
              <a:rPr lang="pl-PL" dirty="0"/>
              <a:t>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a:t>
            </a:r>
            <a:r>
              <a:rPr lang="pl-PL" dirty="0" err="1"/>
              <a:t>mock</a:t>
            </a:r>
            <a:r>
              <a:rPr lang="pl-PL" dirty="0"/>
              <a:t>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a:t>
            </a:r>
            <a:r>
              <a:rPr lang="pl-PL" dirty="0" err="1"/>
              <a:t>mock</a:t>
            </a:r>
            <a:r>
              <a:rPr lang="pl-PL" dirty="0"/>
              <a:t>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a:t>
            </a:r>
            <a:r>
              <a:rPr lang="pl-PL" dirty="0" err="1"/>
              <a:t>mock</a:t>
            </a:r>
            <a:r>
              <a:rPr lang="pl-PL" dirty="0"/>
              <a:t> serwera. Wybieramy opcję „</a:t>
            </a:r>
            <a:r>
              <a:rPr lang="pl-PL" dirty="0" err="1"/>
              <a:t>Mock</a:t>
            </a:r>
            <a:r>
              <a:rPr lang="pl-PL" dirty="0"/>
              <a:t>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Dynamiczny </a:t>
            </a:r>
            <a:r>
              <a:rPr lang="pl-PL" dirty="0" err="1"/>
              <a:t>mock</a:t>
            </a:r>
            <a:r>
              <a:rPr lang="pl-PL" dirty="0"/>
              <a:t>- Film: 4:30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Pokaże teraz nieco bardziej skomplikowany przykład, wykorzystujący zmienne do stworzenia dynamicznych </a:t>
            </a:r>
            <a:r>
              <a:rPr lang="pl-PL" dirty="0" err="1"/>
              <a:t>mocków</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Zacznijmy od zapoznania się z przykładowymi odpowiedziami. Proszę zwrócić uwagę, że pierwsze żądanie nie ma w body wpisanego obiektu.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Zamiast wstawić tutaj listę konkretnych produktów wykorzystuję możliwość użycia zmiennej.</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Dzięki takiemu rozwiązaniu wartość zmiennej będzie decydować o tym, co nam zwróci żądanie. Pozwoli nam to obsłużyć dodawanie nowych produktów do listy czy też zmianę istniejących. Początkowo zmienna zawiera listę 3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przypadku pobierania konkretnego produktu zmienna wykorzystana jest w adresie żądania.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Stworzyłem 3 różne odpowiedzi dla tego żądania, w zależności od wartości zmiennej </a:t>
            </a:r>
            <a:r>
              <a:rPr lang="pl-PL" dirty="0" err="1"/>
              <a:t>ProductId</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SKRYPTY: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Cała magia, pozwalająca na aktualizowanie zmiennych dzieje się w skryptach.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Żądanie „Set </a:t>
            </a:r>
            <a:r>
              <a:rPr lang="pl-PL" dirty="0" err="1"/>
              <a:t>Initial</a:t>
            </a:r>
            <a:r>
              <a:rPr lang="pl-PL" dirty="0"/>
              <a:t> Data” jest uruchamiane jedynie w celu wykonania skryptu i ustawienia domyślnych wartości zmiennych.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Ustawiamy sobie więc domyślną listę produktów oraz indeks wskazujący na ilość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Idźmy dalej. Przed wykonaniem żądania pobierającego pojedynczy produkt, generujemy losowy </a:t>
            </a:r>
            <a:r>
              <a:rPr lang="pl-PL" dirty="0" err="1"/>
              <a:t>ProductId</a:t>
            </a:r>
            <a:r>
              <a:rPr lang="pl-PL" dirty="0"/>
              <a:t> z zakresu wynikającego z bieżącej ilości produktów na liście. Po wykonaniu żądania, otrzymany produkt ustawiamy jako wartość zmiennej </a:t>
            </a:r>
            <a:r>
              <a:rPr lang="pl-PL" dirty="0" err="1"/>
              <a:t>SingleProduct</a:t>
            </a:r>
            <a:r>
              <a:rPr lang="pl-PL" dirty="0"/>
              <a:t>. Będzie nam to potrzebne w kolejnym zapytaniu zmieniającym wybrany produkt. Zmienna jest użyta w body tego żądania. Jednakże przed wysłaniem żądania musimy coś zmienić w pobranym </a:t>
            </a:r>
            <a:r>
              <a:rPr lang="pl-PL" dirty="0" err="1"/>
              <a:t>produckie</a:t>
            </a:r>
            <a:r>
              <a:rPr lang="pl-PL" dirty="0"/>
              <a:t>. Dlatego w sekcji skryptów wykonywanych przed żądaniem odczytujemy ten produkt ze zmiennej, ustawiamy nową nazwę produktu, a zaktualizowane dane ponownie wsadzamy do zmiennych. Musimy także pamiętać, żeby zaktualizować listę produktów. Dzięki temu, gdy ponownie pobierzemy listę produktów, otrzymamy zmienione wartości.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Przy tworzeniu produktu posłużyłem się tzw. zmienną dynamiczną do wygenerowania nazwy produktu. Postman korzystając z biblioteki faker.js dostarcza w postaci zmiennych dynamicznych generatory danych. Obecnie jest ich 130. Są one dosyć prymitywne, gdyż nie mamy możliwości określenia zakresu generowanych danych, ale w wielu przypadkach są one wystarczające. Niestety póki co można ich używać jedynie w adresie URL, nagłówkach oraz body żądania. Nie działają w skryptach.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Przed wysłaniem żądania zwiększamy indeks produktu o 1. Po wykonaniu żądania odczytujemy wysłany produkt i dodajemy go do listy produktów.</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396948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Pisanie testów w </a:t>
            </a:r>
            <a:r>
              <a:rPr lang="pl-PL" dirty="0" err="1"/>
              <a:t>Postmanie</a:t>
            </a:r>
            <a:r>
              <a:rPr lang="pl-PL" dirty="0"/>
              <a:t> można zacząć z marszu bez żadnego przygotowania czy czytania dokumentacji. Asercje mają bardzo prostą składnie, a </a:t>
            </a:r>
            <a:r>
              <a:rPr lang="pl-PL" dirty="0" err="1"/>
              <a:t>snippety</a:t>
            </a:r>
            <a:r>
              <a:rPr lang="pl-PL" dirty="0"/>
              <a:t> znajdujące się z prawej strony edytora testów wygenerują nam najbardziej typowe asercje, które szybko dostosujemy do swoich potrzeb.</a:t>
            </a:r>
          </a:p>
          <a:p>
            <a:r>
              <a:rPr lang="pl-PL" dirty="0"/>
              <a:t>W razie potrzeby użycia nieco bardziej wyrafinowanych asercji można wejść na stronę </a:t>
            </a:r>
            <a:r>
              <a:rPr lang="pl-PL" dirty="0" err="1"/>
              <a:t>Chai</a:t>
            </a:r>
            <a:r>
              <a:rPr lang="pl-PL" dirty="0"/>
              <a:t> </a:t>
            </a:r>
            <a:r>
              <a:rPr lang="pl-PL" dirty="0" err="1"/>
              <a:t>Assertion</a:t>
            </a:r>
            <a:r>
              <a:rPr lang="pl-PL" dirty="0"/>
              <a:t> Library, gdzie udokumentowano wraz z przykładami wszelakie możliwości.</a:t>
            </a:r>
          </a:p>
          <a:p>
            <a:r>
              <a:rPr lang="pl-PL" dirty="0"/>
              <a:t>Nieco bardziej zaawansowanym zagadnieniem jest walidowanie schematu modelu. Postman zintegrował bibliotekę </a:t>
            </a:r>
            <a:r>
              <a:rPr lang="pl-PL" dirty="0" err="1"/>
              <a:t>Tiny</a:t>
            </a:r>
            <a:r>
              <a:rPr lang="pl-PL" dirty="0"/>
              <a:t> </a:t>
            </a:r>
            <a:r>
              <a:rPr lang="pl-PL" dirty="0" err="1"/>
              <a:t>Validator</a:t>
            </a:r>
            <a:r>
              <a:rPr lang="pl-PL" dirty="0"/>
              <a:t>, która umożliwia nam zdefiniowanie schematu obiektu, tzn. określenie </a:t>
            </a:r>
            <a:r>
              <a:rPr lang="pl-PL" dirty="0" err="1"/>
              <a:t>propertisów</a:t>
            </a:r>
            <a:r>
              <a:rPr lang="pl-PL" dirty="0"/>
              <a:t> obiektu oraz typów danych, jakich spodziewamy się dla poszczególnych </a:t>
            </a:r>
            <a:r>
              <a:rPr lang="pl-PL" dirty="0" err="1"/>
              <a:t>propertisów</a:t>
            </a:r>
            <a:r>
              <a:rPr lang="pl-PL" dirty="0"/>
              <a:t>, a następnie porównanie faktycznego obiektu ze zdefiniowanym schematem. Dokumentacje do biblioteki można znaleźć na </a:t>
            </a:r>
            <a:r>
              <a:rPr lang="pl-PL" dirty="0" err="1"/>
              <a:t>githubie</a:t>
            </a:r>
            <a:r>
              <a:rPr lang="pl-PL" dirty="0"/>
              <a:t> projektu.</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15</a:t>
            </a:fld>
            <a:endParaRPr lang="pl-PL"/>
          </a:p>
        </p:txBody>
      </p:sp>
    </p:spTree>
    <p:extLst>
      <p:ext uri="{BB962C8B-B14F-4D97-AF65-F5344CB8AC3E}">
        <p14:creationId xmlns:p14="http://schemas.microsoft.com/office/powerpoint/2010/main" val="213170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a:p>
            <a:r>
              <a:rPr lang="pl-PL" dirty="0"/>
              <a:t>Przygotowałem zapytania do darmowego API, które zwraca kursy walut. Zacznijmy od wykonania żądania i sprawdzenia czy dostaniemy jakieś dane. </a:t>
            </a:r>
          </a:p>
          <a:p>
            <a:r>
              <a:rPr lang="pl-PL" dirty="0"/>
              <a:t>Jak widać </a:t>
            </a:r>
            <a:r>
              <a:rPr lang="pl-PL" dirty="0" err="1"/>
              <a:t>endpoint</a:t>
            </a:r>
            <a:r>
              <a:rPr lang="pl-PL" dirty="0"/>
              <a:t> zwrócił nam kursy walut na dany dzień oraz wskazanie waluty bazowej. Napiszmy sobie teraz kilka prosty testów do tego </a:t>
            </a:r>
            <a:r>
              <a:rPr lang="pl-PL" dirty="0" err="1"/>
              <a:t>endpointa</a:t>
            </a:r>
            <a:r>
              <a:rPr lang="pl-PL" dirty="0"/>
              <a:t>.</a:t>
            </a:r>
          </a:p>
          <a:p>
            <a:r>
              <a:rPr lang="pl-PL" dirty="0"/>
              <a:t>Z prawej stronie mamy gotowe schematy asercji. Na początek warto z nich skorzystać, aby poznać składnie asercji w </a:t>
            </a:r>
            <a:r>
              <a:rPr lang="pl-PL" dirty="0" err="1"/>
              <a:t>postmanie</a:t>
            </a:r>
            <a:r>
              <a:rPr lang="pl-PL" dirty="0"/>
              <a:t>. Najczęściej używaną asercją jest sprawdzenie statusu odpowiedzi. Wywołujemy metodę test, która przyjmuje jako parametry nazwę testu oraz funkcję zawierająca asercje. Po wysłaniu żądania, na dole pojawia nam się wynik testów. Po kliknięciu możemy zobaczyć szczegóły. Widzimy pozytywny wynik testu oraz jego tytuł, który odpowiada temu co wpisaliśmy jako parametr metody test. Czas na kolejny test. Sprawdźmy sobie czy czas odpowiedzi nie jest zbyt długi. Domyślną wartością jest 200 ms. Jak widzimy test przechodzi, bo czas oczekiwania na odpowiedź wyniósł 20 ms. Zmniejszmy więc wartość w teście do 10 ms i zobaczmy co się stanie. Jak widać teraz test nie przeszedł. Pojawia się porównanie wartości oczekiwanej i faktycznej.</a:t>
            </a:r>
          </a:p>
          <a:p>
            <a:r>
              <a:rPr lang="pl-PL" dirty="0"/>
              <a:t>Teraz sprawdźmy jakąś wartość z odpowiedzi. W łatwy sposób możemy dobrać się do body odpowiedzi, a następnie porównać dowolne  pole z tego obiektu z wartością oczekiwaną. W naszym przypadku sensownym byłoby sprawdzenie czy </a:t>
            </a:r>
            <a:r>
              <a:rPr lang="pl-PL" dirty="0" err="1"/>
              <a:t>endpoint</a:t>
            </a:r>
            <a:r>
              <a:rPr lang="pl-PL" dirty="0"/>
              <a:t> zwraca jako bazową walutę Euro. Zmienimy sobie także nazwę testu na sensowniejszą. Jak widzimy test przechodzi, a po zmianie wartości oczekiwanej na inną dostajemy negatywny wynik testu. Tak na szybko tylko pokaże stronę z dokumentacją do asercji </a:t>
            </a:r>
            <a:r>
              <a:rPr lang="pl-PL" dirty="0" err="1"/>
              <a:t>postmanowych</a:t>
            </a:r>
            <a:r>
              <a:rPr lang="pl-PL" dirty="0"/>
              <a:t>. Jest tu wiele przykładów różnych asercji.</a:t>
            </a:r>
          </a:p>
          <a:p>
            <a:r>
              <a:rPr lang="pl-PL" dirty="0"/>
              <a:t>Czas na nieco bardziej skomplikowany test. Użyjemy biblioteki </a:t>
            </a:r>
            <a:r>
              <a:rPr lang="pl-PL" dirty="0" err="1"/>
              <a:t>Tiny</a:t>
            </a:r>
            <a:r>
              <a:rPr lang="pl-PL" dirty="0"/>
              <a:t> </a:t>
            </a:r>
            <a:r>
              <a:rPr lang="pl-PL" dirty="0" err="1"/>
              <a:t>Validator</a:t>
            </a:r>
            <a:r>
              <a:rPr lang="pl-PL" dirty="0"/>
              <a:t>, o której wspominałem. Wygenerowany kod jest przykładem porównania schematu modelu z 2 obiektami. Oczekujemy od nich, aby zawierały elementy typu </a:t>
            </a:r>
            <a:r>
              <a:rPr lang="pl-PL" dirty="0" err="1"/>
              <a:t>bool</a:t>
            </a:r>
            <a:r>
              <a:rPr lang="pl-PL" dirty="0"/>
              <a:t>. </a:t>
            </a:r>
            <a:r>
              <a:rPr lang="pl-PL" dirty="0" err="1"/>
              <a:t>Zastąpie</a:t>
            </a:r>
            <a:r>
              <a:rPr lang="pl-PL" dirty="0"/>
              <a:t> ten przykład własnym, dostosowanym do naszego obiektu z kursami walut. W schemacie opisałem poszczególne </a:t>
            </a:r>
            <a:r>
              <a:rPr lang="pl-PL" dirty="0" err="1"/>
              <a:t>propertisy</a:t>
            </a:r>
            <a:r>
              <a:rPr lang="pl-PL" dirty="0"/>
              <a:t> obiektu oraz ich typy danych. Nie trzeba opisywać wszystkich pól, a jedynie te, które chcemy walidować. W samym teście pobieramy sobie, jak poprzednio obiekt z odpowiedzi i przy pomocy biblioteki tv4 porównujemy go ze zdefiniowanym schematem. Jeśli w schemacie zmienimy jakiś typ danych, to zobaczymy, że walidacja się nie powiedzie. Na koniec jeszcze rzut oka na stronę projektu, gdzie możemy znaleźć wskazówki budowania schematów walidacji.</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1150195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Data </a:t>
            </a:r>
            <a:r>
              <a:rPr lang="pl-PL" dirty="0" err="1"/>
              <a:t>Driven</a:t>
            </a:r>
            <a:r>
              <a:rPr lang="pl-PL" dirty="0"/>
              <a:t> </a:t>
            </a:r>
            <a:r>
              <a:rPr lang="pl-PL" dirty="0" err="1"/>
              <a:t>testing</a:t>
            </a:r>
            <a:r>
              <a:rPr lang="pl-PL" dirty="0"/>
              <a:t> - Film: 1:30</a:t>
            </a:r>
          </a:p>
          <a:p>
            <a:endParaRPr lang="pl-PL" dirty="0"/>
          </a:p>
          <a:p>
            <a:r>
              <a:rPr lang="pl-PL" dirty="0"/>
              <a:t>Przygotowałem sobie pliki CSV i JSON z danymi do testów. </a:t>
            </a:r>
            <a:r>
              <a:rPr lang="pl-PL" dirty="0" err="1"/>
              <a:t>CurrencyCode</a:t>
            </a:r>
            <a:r>
              <a:rPr lang="pl-PL" dirty="0"/>
              <a:t> odpowiada nazwie zmiennej środowiskowej w </a:t>
            </a:r>
            <a:r>
              <a:rPr lang="pl-PL" dirty="0" err="1"/>
              <a:t>postmanie</a:t>
            </a:r>
            <a:r>
              <a:rPr lang="pl-PL" dirty="0"/>
              <a:t>.</a:t>
            </a:r>
          </a:p>
          <a:p>
            <a:r>
              <a:rPr lang="pl-PL" sz="1200" dirty="0">
                <a:solidFill>
                  <a:srgbClr val="F8F8F8"/>
                </a:solidFill>
                <a:latin typeface="Roboto Medium" panose="02000000000000000000" pitchFamily="2" charset="0"/>
                <a:ea typeface="Roboto Medium" panose="02000000000000000000" pitchFamily="2" charset="0"/>
              </a:rPr>
              <a:t>W kolejnych wierszach są wartości zmiennej. Składnia JSON jest jakby nadmiarowa, ponieważ nazwa zmiennej powtarza się dla każdej wartości.</a:t>
            </a:r>
          </a:p>
          <a:p>
            <a:r>
              <a:rPr lang="pl-PL" sz="1200" dirty="0">
                <a:solidFill>
                  <a:srgbClr val="F8F8F8"/>
                </a:solidFill>
                <a:latin typeface="Roboto Medium" panose="02000000000000000000" pitchFamily="2" charset="0"/>
                <a:ea typeface="Roboto Medium" panose="02000000000000000000" pitchFamily="2" charset="0"/>
              </a:rPr>
              <a:t>Zmienna </a:t>
            </a:r>
            <a:r>
              <a:rPr lang="pl-PL" dirty="0" err="1"/>
              <a:t>CurrencyCode</a:t>
            </a:r>
            <a:r>
              <a:rPr lang="pl-PL" dirty="0"/>
              <a:t> występuje jako parametr w </a:t>
            </a:r>
            <a:r>
              <a:rPr lang="pl-PL" dirty="0" err="1"/>
              <a:t>URLu</a:t>
            </a:r>
            <a:r>
              <a:rPr lang="pl-PL" dirty="0"/>
              <a:t> żądania. Mamy ustawione środowisko zawierające tę zmienną. Data jest obiektem zawierającym dane z pliku, przy czym dla każdej iteracji przechowywany jest jeden zestaw wartości. W naszym przypadku jest to tylko wartość zmiennej </a:t>
            </a:r>
            <a:r>
              <a:rPr lang="pl-PL" dirty="0" err="1"/>
              <a:t>CurrencyCode</a:t>
            </a:r>
            <a:r>
              <a:rPr lang="pl-PL" dirty="0"/>
              <a:t>.</a:t>
            </a:r>
          </a:p>
          <a:p>
            <a:r>
              <a:rPr lang="pl-PL" sz="1200" dirty="0">
                <a:solidFill>
                  <a:srgbClr val="F8F8F8"/>
                </a:solidFill>
                <a:latin typeface="Roboto Medium" panose="02000000000000000000" pitchFamily="2" charset="0"/>
                <a:ea typeface="Roboto Medium" panose="02000000000000000000" pitchFamily="2" charset="0"/>
              </a:rPr>
              <a:t>Sam test wygląda tak samo, jak w przypadku zwykłej zmiennej środowiskowej. Uruchamiamy sobie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Wybieramy, które żądania chcemy wykonać. Wybiorę tylko to jedno żądanie. Można tu też zmienić kolejność wykonywania żądań przez drag and </a:t>
            </a:r>
            <a:r>
              <a:rPr lang="pl-PL" sz="1200" dirty="0" err="1">
                <a:solidFill>
                  <a:srgbClr val="F8F8F8"/>
                </a:solidFill>
                <a:latin typeface="Roboto Medium" panose="02000000000000000000" pitchFamily="2" charset="0"/>
                <a:ea typeface="Roboto Medium" panose="02000000000000000000" pitchFamily="2" charset="0"/>
              </a:rPr>
              <a:t>dropa</a:t>
            </a:r>
            <a:r>
              <a:rPr lang="pl-PL" sz="1200" dirty="0">
                <a:solidFill>
                  <a:srgbClr val="F8F8F8"/>
                </a:solidFill>
                <a:latin typeface="Roboto Medium" panose="02000000000000000000" pitchFamily="2" charset="0"/>
                <a:ea typeface="Roboto Medium" panose="02000000000000000000" pitchFamily="2" charset="0"/>
              </a:rPr>
              <a:t>.</a:t>
            </a:r>
          </a:p>
          <a:p>
            <a:r>
              <a:rPr lang="pl-PL" sz="1200" dirty="0">
                <a:solidFill>
                  <a:srgbClr val="F8F8F8"/>
                </a:solidFill>
                <a:latin typeface="Roboto Medium" panose="02000000000000000000" pitchFamily="2" charset="0"/>
                <a:ea typeface="Roboto Medium" panose="02000000000000000000" pitchFamily="2" charset="0"/>
              </a:rPr>
              <a:t>Następnie wybieram środowisko, w którym są moje zmienne pasujące do plików z danymi. Mogę określić ilość powtórzeń. Zostawię na 1. </a:t>
            </a:r>
          </a:p>
          <a:p>
            <a:r>
              <a:rPr lang="pl-PL" sz="1200" dirty="0">
                <a:solidFill>
                  <a:srgbClr val="F8F8F8"/>
                </a:solidFill>
                <a:latin typeface="Roboto Medium" panose="02000000000000000000" pitchFamily="2" charset="0"/>
                <a:ea typeface="Roboto Medium" panose="02000000000000000000" pitchFamily="2" charset="0"/>
              </a:rPr>
              <a:t>Muszę wskazać na plik z danymi wejściowymi. Mogę użyć podglądu, który zweryfikuje mi, czy plik jest poprawy składniowo i został prawidłowo z interpretowany. Gdyby coś było nie tak, to miałbym tutaj krzaczki. Uruchamiam testy. Ten sam test został wykonany 1 raz dla każdej wartości zmiennej </a:t>
            </a:r>
            <a:r>
              <a:rPr lang="pl-PL" sz="1200" dirty="0" err="1">
                <a:solidFill>
                  <a:srgbClr val="F8F8F8"/>
                </a:solidFill>
                <a:latin typeface="Roboto Medium" panose="02000000000000000000" pitchFamily="2" charset="0"/>
                <a:ea typeface="Roboto Medium" panose="02000000000000000000" pitchFamily="2" charset="0"/>
              </a:rPr>
              <a:t>CurrencyCode</a:t>
            </a:r>
            <a:r>
              <a:rPr lang="pl-PL" sz="1200" dirty="0">
                <a:solidFill>
                  <a:srgbClr val="F8F8F8"/>
                </a:solidFill>
                <a:latin typeface="Roboto Medium" panose="02000000000000000000" pitchFamily="2" charset="0"/>
                <a:ea typeface="Roboto Medium" panose="02000000000000000000" pitchFamily="2" charset="0"/>
              </a:rPr>
              <a:t>. Widzimy kolejne kody walut w kolejnych iteracjach. I to zasadniczo tyle.</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18</a:t>
            </a:fld>
            <a:endParaRPr lang="pl-PL"/>
          </a:p>
        </p:txBody>
      </p:sp>
    </p:spTree>
    <p:extLst>
      <p:ext uri="{BB962C8B-B14F-4D97-AF65-F5344CB8AC3E}">
        <p14:creationId xmlns:p14="http://schemas.microsoft.com/office/powerpoint/2010/main" val="3988900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Newman jest odpowiednikiem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dla wiersza poleceń. Możliwość uruchamiania testów z poziomu CLI daje możliwość integracji testów API napisanych w </a:t>
            </a:r>
            <a:r>
              <a:rPr lang="pl-PL" sz="1200" dirty="0" err="1">
                <a:solidFill>
                  <a:srgbClr val="F8F8F8"/>
                </a:solidFill>
                <a:latin typeface="Roboto Medium" panose="02000000000000000000" pitchFamily="2" charset="0"/>
                <a:ea typeface="Roboto Medium" panose="02000000000000000000" pitchFamily="2" charset="0"/>
              </a:rPr>
              <a:t>Postmanie</a:t>
            </a:r>
            <a:r>
              <a:rPr lang="pl-PL" sz="1200" dirty="0">
                <a:solidFill>
                  <a:srgbClr val="F8F8F8"/>
                </a:solidFill>
                <a:latin typeface="Roboto Medium" panose="02000000000000000000" pitchFamily="2" charset="0"/>
                <a:ea typeface="Roboto Medium" panose="02000000000000000000" pitchFamily="2" charset="0"/>
              </a:rPr>
              <a:t> z popularnymi systemami CI \ CD takimi jak Jenkins, </a:t>
            </a:r>
            <a:r>
              <a:rPr lang="pl-PL" sz="1200" dirty="0" err="1">
                <a:solidFill>
                  <a:srgbClr val="F8F8F8"/>
                </a:solidFill>
                <a:latin typeface="Roboto Medium" panose="02000000000000000000" pitchFamily="2" charset="0"/>
                <a:ea typeface="Roboto Medium" panose="02000000000000000000" pitchFamily="2" charset="0"/>
              </a:rPr>
              <a:t>GitLab</a:t>
            </a:r>
            <a:r>
              <a:rPr lang="pl-PL" sz="1200" dirty="0">
                <a:solidFill>
                  <a:srgbClr val="F8F8F8"/>
                </a:solidFill>
                <a:latin typeface="Roboto Medium" panose="02000000000000000000" pitchFamily="2" charset="0"/>
                <a:ea typeface="Roboto Medium" panose="02000000000000000000" pitchFamily="2" charset="0"/>
              </a:rPr>
              <a:t> czy </a:t>
            </a:r>
            <a:r>
              <a:rPr lang="pl-PL" sz="1200" dirty="0" err="1">
                <a:solidFill>
                  <a:srgbClr val="F8F8F8"/>
                </a:solidFill>
                <a:latin typeface="Roboto Medium" panose="02000000000000000000" pitchFamily="2" charset="0"/>
                <a:ea typeface="Roboto Medium" panose="02000000000000000000" pitchFamily="2" charset="0"/>
              </a:rPr>
              <a:t>Azure</a:t>
            </a:r>
            <a:r>
              <a:rPr lang="pl-PL" sz="1200" dirty="0">
                <a:solidFill>
                  <a:srgbClr val="F8F8F8"/>
                </a:solidFill>
                <a:latin typeface="Roboto Medium" panose="02000000000000000000" pitchFamily="2" charset="0"/>
                <a:ea typeface="Roboto Medium" panose="02000000000000000000"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Aby móc korzystać z Newmana, wymagana jest instalacja </a:t>
            </a:r>
            <a:r>
              <a:rPr lang="pl-PL" sz="1200" dirty="0" err="1">
                <a:solidFill>
                  <a:srgbClr val="F8F8F8"/>
                </a:solidFill>
                <a:latin typeface="Roboto Medium" panose="02000000000000000000" pitchFamily="2" charset="0"/>
                <a:ea typeface="Roboto Medium" panose="02000000000000000000" pitchFamily="2" charset="0"/>
              </a:rPr>
              <a:t>node’a</a:t>
            </a:r>
            <a:r>
              <a:rPr lang="pl-PL" sz="1200" dirty="0">
                <a:solidFill>
                  <a:srgbClr val="F8F8F8"/>
                </a:solidFill>
                <a:latin typeface="Roboto Medium" panose="02000000000000000000" pitchFamily="2" charset="0"/>
                <a:ea typeface="Roboto Medium" panose="02000000000000000000" pitchFamily="2" charset="0"/>
              </a:rPr>
              <a:t>, gdyż Newman instalowany przez </a:t>
            </a:r>
            <a:r>
              <a:rPr lang="pl-PL" sz="1200" dirty="0" err="1">
                <a:solidFill>
                  <a:srgbClr val="F8F8F8"/>
                </a:solidFill>
                <a:latin typeface="Roboto Medium" panose="02000000000000000000" pitchFamily="2" charset="0"/>
                <a:ea typeface="Roboto Medium" panose="02000000000000000000" pitchFamily="2" charset="0"/>
              </a:rPr>
              <a:t>Node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Package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Manager’a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Istnieje jednak wygodna alternatywa dla używania </a:t>
            </a:r>
            <a:r>
              <a:rPr lang="pl-PL" sz="1200" dirty="0" err="1">
                <a:solidFill>
                  <a:srgbClr val="F8F8F8"/>
                </a:solidFill>
                <a:latin typeface="Roboto Medium" panose="02000000000000000000" pitchFamily="2" charset="0"/>
                <a:ea typeface="Roboto Medium" panose="02000000000000000000" pitchFamily="2" charset="0"/>
              </a:rPr>
              <a:t>newmana</a:t>
            </a:r>
            <a:r>
              <a:rPr lang="pl-PL" sz="1200" dirty="0">
                <a:solidFill>
                  <a:srgbClr val="F8F8F8"/>
                </a:solidFill>
                <a:latin typeface="Roboto Medium" panose="02000000000000000000" pitchFamily="2" charset="0"/>
                <a:ea typeface="Roboto Medium" panose="02000000000000000000" pitchFamily="2" charset="0"/>
              </a:rPr>
              <a:t> w lokalnym środowisku – </a:t>
            </a:r>
            <a:r>
              <a:rPr lang="pl-PL" sz="1200" dirty="0" err="1">
                <a:solidFill>
                  <a:srgbClr val="F8F8F8"/>
                </a:solidFill>
                <a:latin typeface="Roboto Medium" panose="02000000000000000000" pitchFamily="2" charset="0"/>
                <a:ea typeface="Roboto Medium" panose="02000000000000000000" pitchFamily="2" charset="0"/>
              </a:rPr>
              <a:t>docker</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a:t>
            </a:r>
            <a:r>
              <a:rPr lang="pl-PL" sz="1200" dirty="0" err="1">
                <a:solidFill>
                  <a:srgbClr val="F8F8F8"/>
                </a:solidFill>
                <a:latin typeface="Roboto Medium" panose="02000000000000000000" pitchFamily="2" charset="0"/>
                <a:ea typeface="Roboto Medium" panose="02000000000000000000" pitchFamily="2" charset="0"/>
              </a:rPr>
              <a:t>dockerhubie</a:t>
            </a:r>
            <a:r>
              <a:rPr lang="pl-PL" sz="1200" dirty="0">
                <a:solidFill>
                  <a:srgbClr val="F8F8F8"/>
                </a:solidFill>
                <a:latin typeface="Roboto Medium" panose="02000000000000000000" pitchFamily="2" charset="0"/>
                <a:ea typeface="Roboto Medium" panose="02000000000000000000" pitchFamily="2" charset="0"/>
              </a:rPr>
              <a:t> dostępny jest oficjalny obraz Newmana, który możemy pobrać i uruchomić, o ile mamy zainstalowanego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 na komputerze.</a:t>
            </a:r>
          </a:p>
          <a:p>
            <a:r>
              <a:rPr lang="pl-PL" dirty="0"/>
              <a:t>Aby móc uruchamiać kolekcje Newmanem potrzebujemy jeszcze tylko samej kolekcji, która musimy uprzednio wyeksportować z </a:t>
            </a:r>
            <a:r>
              <a:rPr lang="pl-PL" dirty="0" err="1"/>
              <a:t>postmana</a:t>
            </a:r>
            <a:r>
              <a:rPr lang="pl-PL" dirty="0"/>
              <a:t> do pliku </a:t>
            </a:r>
            <a:r>
              <a:rPr lang="pl-PL" dirty="0" err="1"/>
              <a:t>json</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19</a:t>
            </a:fld>
            <a:endParaRPr lang="pl-PL"/>
          </a:p>
        </p:txBody>
      </p:sp>
    </p:spTree>
    <p:extLst>
      <p:ext uri="{BB962C8B-B14F-4D97-AF65-F5344CB8AC3E}">
        <p14:creationId xmlns:p14="http://schemas.microsoft.com/office/powerpoint/2010/main" val="246973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Zaprezentuję dwa proste przykłady uruchomienia kolekcji Newmanem przy użyciu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pierwszym przykładzie zarówno plik kolekcji, jak i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 będzie zapisany lokalnie.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drugim przykładzie chciałbym wytłumaczyć jak w prosty sposób dane testowe możemy wprowadzić do arkusza </a:t>
            </a:r>
            <a:r>
              <a:rPr lang="pl-PL" sz="1200" dirty="0" err="1">
                <a:solidFill>
                  <a:srgbClr val="F8F8F8"/>
                </a:solidFill>
                <a:latin typeface="Roboto Medium" panose="02000000000000000000" pitchFamily="2" charset="0"/>
                <a:ea typeface="Roboto Medium" panose="02000000000000000000" pitchFamily="2" charset="0"/>
              </a:rPr>
              <a:t>googlowego</a:t>
            </a:r>
            <a:r>
              <a:rPr lang="pl-PL" sz="1200" dirty="0">
                <a:solidFill>
                  <a:srgbClr val="F8F8F8"/>
                </a:solidFill>
                <a:latin typeface="Roboto Medium" panose="02000000000000000000" pitchFamily="2" charset="0"/>
                <a:ea typeface="Roboto Medium" panose="02000000000000000000" pitchFamily="2" charset="0"/>
              </a:rPr>
              <a:t> i wskazać jego URL jako plik danych wejściowych. W tym celu musimy po pierwsze skopiować sobie identyfikator naszego arkusza. Jest to środkowa część </a:t>
            </a:r>
            <a:r>
              <a:rPr lang="pl-PL" sz="1200" dirty="0" err="1">
                <a:solidFill>
                  <a:srgbClr val="F8F8F8"/>
                </a:solidFill>
                <a:latin typeface="Roboto Medium" panose="02000000000000000000" pitchFamily="2" charset="0"/>
                <a:ea typeface="Roboto Medium" panose="02000000000000000000" pitchFamily="2" charset="0"/>
              </a:rPr>
              <a:t>URLa</a:t>
            </a:r>
            <a:r>
              <a:rPr lang="pl-PL" sz="1200" dirty="0">
                <a:solidFill>
                  <a:srgbClr val="F8F8F8"/>
                </a:solidFill>
                <a:latin typeface="Roboto Medium" panose="02000000000000000000" pitchFamily="2" charset="0"/>
                <a:ea typeface="Roboto Medium" panose="02000000000000000000" pitchFamily="2" charset="0"/>
              </a:rPr>
              <a:t> arkusza.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Następnie używamy URL, który możemy przechwycić narzędziami deweloperskimi przeglądarki przy eksporcie arkusza do pliku CSV.</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Ma on postać jak na </a:t>
            </a:r>
            <a:r>
              <a:rPr lang="pl-PL" sz="1200" dirty="0" err="1">
                <a:solidFill>
                  <a:srgbClr val="F8F8F8"/>
                </a:solidFill>
                <a:latin typeface="Roboto Medium" panose="02000000000000000000" pitchFamily="2" charset="0"/>
                <a:ea typeface="Roboto Medium" panose="02000000000000000000" pitchFamily="2" charset="0"/>
              </a:rPr>
              <a:t>screenshocie</a:t>
            </a:r>
            <a:r>
              <a:rPr lang="pl-PL" sz="1200" dirty="0">
                <a:solidFill>
                  <a:srgbClr val="F8F8F8"/>
                </a:solidFill>
                <a:latin typeface="Roboto Medium" panose="02000000000000000000" pitchFamily="2" charset="0"/>
                <a:ea typeface="Roboto Medium" panose="02000000000000000000" pitchFamily="2" charset="0"/>
              </a:rPr>
              <a:t>. Przed wyrazem eksport znajduje się identyfikator arkusza, który uprzednio skopiowaliśmy.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Tak przygotowany URL jest gotowy do użycia w Newmanie.</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20</a:t>
            </a:fld>
            <a:endParaRPr lang="pl-PL"/>
          </a:p>
        </p:txBody>
      </p:sp>
    </p:spTree>
    <p:extLst>
      <p:ext uri="{BB962C8B-B14F-4D97-AF65-F5344CB8AC3E}">
        <p14:creationId xmlns:p14="http://schemas.microsoft.com/office/powerpoint/2010/main" val="2077870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Newman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lokalnym folderze mam zapisane dwa pliki: plik </a:t>
            </a:r>
            <a:r>
              <a:rPr lang="pl-PL" sz="1200" dirty="0" err="1">
                <a:solidFill>
                  <a:srgbClr val="F8F8F8"/>
                </a:solidFill>
                <a:latin typeface="Roboto Medium" panose="02000000000000000000" pitchFamily="2" charset="0"/>
                <a:ea typeface="Roboto Medium" panose="02000000000000000000" pitchFamily="2" charset="0"/>
              </a:rPr>
              <a:t>json</a:t>
            </a:r>
            <a:r>
              <a:rPr lang="pl-PL" sz="1200" dirty="0">
                <a:solidFill>
                  <a:srgbClr val="F8F8F8"/>
                </a:solidFill>
                <a:latin typeface="Roboto Medium" panose="02000000000000000000" pitchFamily="2" charset="0"/>
                <a:ea typeface="Roboto Medium" panose="02000000000000000000" pitchFamily="2" charset="0"/>
              </a:rPr>
              <a:t> z kolekcją </a:t>
            </a:r>
            <a:r>
              <a:rPr lang="pl-PL" sz="1200" dirty="0" err="1">
                <a:solidFill>
                  <a:srgbClr val="F8F8F8"/>
                </a:solidFill>
                <a:latin typeface="Roboto Medium" panose="02000000000000000000" pitchFamily="2" charset="0"/>
                <a:ea typeface="Roboto Medium" panose="02000000000000000000" pitchFamily="2" charset="0"/>
              </a:rPr>
              <a:t>postmanową</a:t>
            </a:r>
            <a:r>
              <a:rPr lang="pl-PL" sz="1200" dirty="0">
                <a:solidFill>
                  <a:srgbClr val="F8F8F8"/>
                </a:solidFill>
                <a:latin typeface="Roboto Medium" panose="02000000000000000000" pitchFamily="2" charset="0"/>
                <a:ea typeface="Roboto Medium" panose="02000000000000000000" pitchFamily="2" charset="0"/>
              </a:rPr>
              <a:t> oraz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a:t>
            </a:r>
          </a:p>
          <a:p>
            <a:r>
              <a:rPr lang="pl-PL" dirty="0"/>
              <a:t>Napisze teraz polecenie uruchamiające obraz </a:t>
            </a:r>
            <a:r>
              <a:rPr lang="pl-PL" dirty="0" err="1"/>
              <a:t>dockerowy</a:t>
            </a:r>
            <a:r>
              <a:rPr lang="pl-PL" dirty="0"/>
              <a:t> Newmana. </a:t>
            </a:r>
            <a:r>
              <a:rPr lang="pl-PL" dirty="0" err="1"/>
              <a:t>Zmpapuję</a:t>
            </a:r>
            <a:r>
              <a:rPr lang="pl-PL" dirty="0"/>
              <a:t> folder lokalny do folderu Newmana wewnątrz  kontenera </a:t>
            </a:r>
            <a:r>
              <a:rPr lang="pl-PL" dirty="0" err="1"/>
              <a:t>dockerowego</a:t>
            </a:r>
            <a:r>
              <a:rPr lang="pl-PL" dirty="0"/>
              <a:t> tak, aby oba pliki były widoczne dla Newmana działającego w kontenerze.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21</a:t>
            </a:fld>
            <a:endParaRPr lang="pl-PL"/>
          </a:p>
        </p:txBody>
      </p:sp>
    </p:spTree>
    <p:extLst>
      <p:ext uri="{BB962C8B-B14F-4D97-AF65-F5344CB8AC3E}">
        <p14:creationId xmlns:p14="http://schemas.microsoft.com/office/powerpoint/2010/main" val="960169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Wizualizacja danych jest ciekawym bajerem, pozwalającym wykorzystywać biblioteki </a:t>
            </a:r>
            <a:r>
              <a:rPr lang="pl-PL" sz="1200" dirty="0" err="1">
                <a:solidFill>
                  <a:srgbClr val="F8F8F8"/>
                </a:solidFill>
                <a:latin typeface="Roboto Medium" panose="02000000000000000000" pitchFamily="2" charset="0"/>
                <a:ea typeface="Roboto Medium" panose="02000000000000000000" pitchFamily="2" charset="0"/>
              </a:rPr>
              <a:t>javascriptowe</a:t>
            </a:r>
            <a:r>
              <a:rPr lang="pl-PL" sz="1200" dirty="0">
                <a:solidFill>
                  <a:srgbClr val="F8F8F8"/>
                </a:solidFill>
                <a:latin typeface="Roboto Medium" panose="02000000000000000000" pitchFamily="2" charset="0"/>
                <a:ea typeface="Roboto Medium" panose="02000000000000000000" pitchFamily="2" charset="0"/>
              </a:rPr>
              <a:t> do budowania kodu HTML i osadzania w nim danych przychodzących z wykonanym żądaniem. Z jednej strony może się wydawać, że jest to przerost formy nad treścią, z drugiej zaś, gdy mamy do czynienia ze złożonymi obiektami i ogromnymi kolekcjami, ciężko jest zinterpretować dane otrzymane z </a:t>
            </a:r>
            <a:r>
              <a:rPr lang="pl-PL" sz="1200" dirty="0" err="1">
                <a:solidFill>
                  <a:srgbClr val="F8F8F8"/>
                </a:solidFill>
                <a:latin typeface="Roboto Medium" panose="02000000000000000000" pitchFamily="2" charset="0"/>
                <a:ea typeface="Roboto Medium" panose="02000000000000000000" pitchFamily="2" charset="0"/>
              </a:rPr>
              <a:t>backendu</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Jest to szczególnie widoczne, gdy mamy do czynienia z danymi, które same w sobie nic nam nie mówią, jak np. współrzędne geograficzne.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takich sytuacjach wizualizacja znacząco ułatwia nam ocenę otrzymanych danych.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Pokaże teraz kilka przykładowych wizualizacji, jakie znalazłem w Internecie, a także w dużym skrócie omówię zasady działania.</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22</a:t>
            </a:fld>
            <a:endParaRPr lang="pl-PL"/>
          </a:p>
        </p:txBody>
      </p:sp>
    </p:spTree>
    <p:extLst>
      <p:ext uri="{BB962C8B-B14F-4D97-AF65-F5344CB8AC3E}">
        <p14:creationId xmlns:p14="http://schemas.microsoft.com/office/powerpoint/2010/main" val="4263157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Wizualizacja danych - </a:t>
            </a:r>
            <a:r>
              <a:rPr lang="pl-PL"/>
              <a:t>Film: 4:00</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1. Dane kontaktowe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pierwszym przykładzie wysyłamy listę kontaktów. W body korzystamy ze zmiennych dynamicznych, które wygenerują nam losowe dane.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teście budujemy szablon HTML, do wizualizacji danych. Wstawiamy tam niezbędne </a:t>
            </a:r>
            <a:r>
              <a:rPr lang="pl-PL" sz="1200" dirty="0" err="1">
                <a:solidFill>
                  <a:srgbClr val="F8F8F8"/>
                </a:solidFill>
                <a:latin typeface="Roboto Medium" panose="02000000000000000000" pitchFamily="2" charset="0"/>
                <a:ea typeface="Roboto Medium" panose="02000000000000000000" pitchFamily="2" charset="0"/>
              </a:rPr>
              <a:t>CSSy</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includujemy</a:t>
            </a:r>
            <a:r>
              <a:rPr lang="pl-PL" sz="1200" dirty="0">
                <a:solidFill>
                  <a:srgbClr val="F8F8F8"/>
                </a:solidFill>
                <a:latin typeface="Roboto Medium" panose="02000000000000000000" pitchFamily="2" charset="0"/>
                <a:ea typeface="Roboto Medium" panose="02000000000000000000" pitchFamily="2" charset="0"/>
              </a:rPr>
              <a:t> biblioteki </a:t>
            </a:r>
            <a:r>
              <a:rPr lang="pl-PL" sz="1200" dirty="0" err="1">
                <a:solidFill>
                  <a:srgbClr val="F8F8F8"/>
                </a:solidFill>
                <a:latin typeface="Roboto Medium" panose="02000000000000000000" pitchFamily="2" charset="0"/>
                <a:ea typeface="Roboto Medium" panose="02000000000000000000" pitchFamily="2" charset="0"/>
              </a:rPr>
              <a:t>javascriptowe</a:t>
            </a:r>
            <a:r>
              <a:rPr lang="pl-PL" sz="1200" dirty="0">
                <a:solidFill>
                  <a:srgbClr val="F8F8F8"/>
                </a:solidFill>
                <a:latin typeface="Roboto Medium" panose="02000000000000000000" pitchFamily="2" charset="0"/>
                <a:ea typeface="Roboto Medium" panose="02000000000000000000" pitchFamily="2" charset="0"/>
              </a:rPr>
              <a:t>, z których skorzystamy itd. W ty konkretnym przykładzie tworzymy prostą tabelę, gdzie wszystkie wiersze poza nagłówkowym są budowane w pętli.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Biblioteka </a:t>
            </a:r>
            <a:r>
              <a:rPr lang="pl-PL" sz="1200" dirty="0" err="1">
                <a:solidFill>
                  <a:srgbClr val="F8F8F8"/>
                </a:solidFill>
                <a:latin typeface="Roboto Medium" panose="02000000000000000000" pitchFamily="2" charset="0"/>
                <a:ea typeface="Roboto Medium" panose="02000000000000000000" pitchFamily="2" charset="0"/>
              </a:rPr>
              <a:t>CanJs</a:t>
            </a:r>
            <a:r>
              <a:rPr lang="pl-PL" sz="1200" dirty="0">
                <a:solidFill>
                  <a:srgbClr val="F8F8F8"/>
                </a:solidFill>
                <a:latin typeface="Roboto Medium" panose="02000000000000000000" pitchFamily="2" charset="0"/>
                <a:ea typeface="Roboto Medium" panose="02000000000000000000" pitchFamily="2" charset="0"/>
              </a:rPr>
              <a:t> generuje kolejne wiersze na podstawie danych z otrzymanej odpowiedzi.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Za wygenerowanie wizualizacji odpowiada metoda  </a:t>
            </a:r>
            <a:r>
              <a:rPr lang="pl-PL" sz="1200" dirty="0" err="1">
                <a:solidFill>
                  <a:srgbClr val="F8F8F8"/>
                </a:solidFill>
                <a:latin typeface="Roboto Medium" panose="02000000000000000000" pitchFamily="2" charset="0"/>
                <a:ea typeface="Roboto Medium" panose="02000000000000000000" pitchFamily="2" charset="0"/>
              </a:rPr>
              <a:t>pm.visualizer.set</a:t>
            </a:r>
            <a:r>
              <a:rPr lang="pl-PL" sz="1200" dirty="0">
                <a:solidFill>
                  <a:srgbClr val="F8F8F8"/>
                </a:solidFill>
                <a:latin typeface="Roboto Medium" panose="02000000000000000000" pitchFamily="2" charset="0"/>
                <a:ea typeface="Roboto Medium" panose="02000000000000000000" pitchFamily="2" charset="0"/>
              </a:rPr>
              <a:t>, która jako parametry przyjmuje szablon HTML oraz dane z odpowiedzi jako obiekt JSON.</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Obiekt ten w tym przypadku jest bardzo prosty, więc wizualizacja jest jedynie ładnym dla oka bajerem, bo odczytanie danych z </a:t>
            </a:r>
            <a:r>
              <a:rPr lang="pl-PL" sz="1200" dirty="0" err="1">
                <a:solidFill>
                  <a:srgbClr val="F8F8F8"/>
                </a:solidFill>
                <a:latin typeface="Roboto Medium" panose="02000000000000000000" pitchFamily="2" charset="0"/>
                <a:ea typeface="Roboto Medium" panose="02000000000000000000" pitchFamily="2" charset="0"/>
              </a:rPr>
              <a:t>JSONa</a:t>
            </a:r>
            <a:r>
              <a:rPr lang="pl-PL" sz="1200" dirty="0">
                <a:solidFill>
                  <a:srgbClr val="F8F8F8"/>
                </a:solidFill>
                <a:latin typeface="Roboto Medium" panose="02000000000000000000" pitchFamily="2" charset="0"/>
                <a:ea typeface="Roboto Medium" panose="02000000000000000000" pitchFamily="2" charset="0"/>
              </a:rPr>
              <a:t> nie jest niczym trudnym.</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2. Wykres słupkowy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Kolejny prosty przykład pokazuje wykorzystanie biblioteki </a:t>
            </a:r>
            <a:r>
              <a:rPr lang="pl-PL" sz="1200" dirty="0" err="1">
                <a:solidFill>
                  <a:srgbClr val="F8F8F8"/>
                </a:solidFill>
                <a:latin typeface="Roboto Medium" panose="02000000000000000000" pitchFamily="2" charset="0"/>
                <a:ea typeface="Roboto Medium" panose="02000000000000000000" pitchFamily="2" charset="0"/>
              </a:rPr>
              <a:t>ChartsJS</a:t>
            </a:r>
            <a:r>
              <a:rPr lang="pl-PL" sz="1200" dirty="0">
                <a:solidFill>
                  <a:srgbClr val="F8F8F8"/>
                </a:solidFill>
                <a:latin typeface="Roboto Medium" panose="02000000000000000000" pitchFamily="2" charset="0"/>
                <a:ea typeface="Roboto Medium" panose="02000000000000000000" pitchFamily="2" charset="0"/>
              </a:rPr>
              <a:t> do wygenerowania wykresu słupkowego.</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3. Lista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Kolejny przykład wykorzystuje </a:t>
            </a:r>
            <a:r>
              <a:rPr lang="pl-PL" sz="1200" dirty="0" err="1">
                <a:solidFill>
                  <a:srgbClr val="F8F8F8"/>
                </a:solidFill>
                <a:latin typeface="Roboto Medium" panose="02000000000000000000" pitchFamily="2" charset="0"/>
                <a:ea typeface="Roboto Medium" panose="02000000000000000000" pitchFamily="2" charset="0"/>
              </a:rPr>
              <a:t>bootstrapa</a:t>
            </a:r>
            <a:r>
              <a:rPr lang="pl-PL" sz="1200" dirty="0">
                <a:solidFill>
                  <a:srgbClr val="F8F8F8"/>
                </a:solidFill>
                <a:latin typeface="Roboto Medium" panose="02000000000000000000" pitchFamily="2" charset="0"/>
                <a:ea typeface="Roboto Medium" panose="02000000000000000000" pitchFamily="2" charset="0"/>
              </a:rPr>
              <a:t> do zbudowania ładnie wyglądającej listy kafelków z danymi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4. Ostatni przykład pokazuje najdobitniej, że wizualizacje czasem mają praktyczne zastosowanie. Bez ukazania lokalizacji samolotów na tle mapy, ciężko byłoby sensownie zinterpretować dane.</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23</a:t>
            </a:fld>
            <a:endParaRPr lang="pl-PL"/>
          </a:p>
        </p:txBody>
      </p:sp>
    </p:spTree>
    <p:extLst>
      <p:ext uri="{BB962C8B-B14F-4D97-AF65-F5344CB8AC3E}">
        <p14:creationId xmlns:p14="http://schemas.microsoft.com/office/powerpoint/2010/main" val="2739754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24</a:t>
            </a:fld>
            <a:endParaRPr lang="pl-PL"/>
          </a:p>
        </p:txBody>
      </p:sp>
    </p:spTree>
    <p:extLst>
      <p:ext uri="{BB962C8B-B14F-4D97-AF65-F5344CB8AC3E}">
        <p14:creationId xmlns:p14="http://schemas.microsoft.com/office/powerpoint/2010/main" val="138401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1.Gdy pracujemy z API, dobrze jest zapisywać sobie żądania do wszystkich </a:t>
            </a:r>
            <a:r>
              <a:rPr lang="pl-PL" dirty="0" err="1"/>
              <a:t>endpointów</a:t>
            </a:r>
            <a:r>
              <a:rPr lang="pl-PL" dirty="0"/>
              <a:t>. W </a:t>
            </a:r>
            <a:r>
              <a:rPr lang="pl-PL" dirty="0" err="1"/>
              <a:t>Postmanie</a:t>
            </a:r>
            <a:r>
              <a:rPr lang="pl-PL" dirty="0"/>
              <a:t> żądań nie da się zapisać luzem. Muszą być one elementem kolekcji. Kolekcje zaś dodatkowo mogą zawierać strukturę folderów, co dodatkowo pozwala nam pogrupować żądania. Wyszukiwanie zapisanych i pogrupowanych żądań jest dużo łatwiejsze, niż przeglądanie historii.</a:t>
            </a:r>
          </a:p>
          <a:p>
            <a:r>
              <a:rPr lang="pl-PL" dirty="0"/>
              <a:t>2. Istnieje możliwość sekwencyjnego wywołania wszystkich żądań z kolekcji lub ich części. Jest to szczególnie przydatne przy testowaniu API, gdzie testy realizują określone scenariusze, składające się z wielu wywołań API.</a:t>
            </a:r>
          </a:p>
          <a:p>
            <a:r>
              <a:rPr lang="pl-PL" dirty="0"/>
              <a:t>3. Postman umożliwia dodawanie opisów i komentarzy zarówno dla poszczególnych żądań jak i folderów czy kolekcji. Dzięki temu możemy na podstawie zapisanych, ustrukturyzowanych i opisanych żądań zbudować za pomocą </a:t>
            </a:r>
            <a:r>
              <a:rPr lang="pl-PL" dirty="0" err="1"/>
              <a:t>Postmana</a:t>
            </a:r>
            <a:r>
              <a:rPr lang="pl-PL" dirty="0"/>
              <a:t> dokumentację. </a:t>
            </a:r>
          </a:p>
          <a:p>
            <a:endParaRPr lang="pl-PL" dirty="0"/>
          </a:p>
          <a:p>
            <a:r>
              <a:rPr lang="pl-PL" dirty="0"/>
              <a:t>Czas slajdu: </a:t>
            </a:r>
          </a:p>
          <a:p>
            <a:r>
              <a:rPr lang="pl-PL" dirty="0"/>
              <a:t>Czas całkowity: </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331818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Kolejnym ważnym konceptem w </a:t>
            </a:r>
            <a:r>
              <a:rPr lang="pl-PL" dirty="0" err="1"/>
              <a:t>Postmanie</a:t>
            </a:r>
            <a:r>
              <a:rPr lang="pl-PL" dirty="0"/>
              <a:t> są obszary robocze. W uproszczeniu można powiedzieć, że obszar roboczy jest widokiem,</a:t>
            </a:r>
          </a:p>
          <a:p>
            <a:r>
              <a:rPr lang="pl-PL" dirty="0"/>
              <a:t>zawierającym takie elementy jak kolekcje, środowiska i jego zmienne, serwery </a:t>
            </a:r>
            <a:r>
              <a:rPr lang="pl-PL" dirty="0" err="1"/>
              <a:t>mokujące</a:t>
            </a:r>
            <a:r>
              <a:rPr lang="pl-PL" dirty="0"/>
              <a:t> i monitoringi. Jeżeli pracujemy nad kilkoma projektami jednocześnie, to bardzo wygodnie jest stworzyć sobie oddzielne przestrzenie robocze dla każdego z projektu. Przestrzenie robocze są przypisane do naszego konta </a:t>
            </a:r>
            <a:r>
              <a:rPr lang="pl-PL" dirty="0" err="1"/>
              <a:t>postmanowego</a:t>
            </a:r>
            <a:r>
              <a:rPr lang="pl-PL" dirty="0"/>
              <a:t>. Jeśli nie jesteśmy zalogowani do </a:t>
            </a:r>
            <a:r>
              <a:rPr lang="pl-PL" dirty="0" err="1"/>
              <a:t>postmana</a:t>
            </a:r>
            <a:r>
              <a:rPr lang="pl-PL" dirty="0"/>
              <a:t>, możemy używać tylko jednego domyślnego obszaru roboczego. </a:t>
            </a:r>
          </a:p>
          <a:p>
            <a:endParaRPr lang="pl-PL" dirty="0"/>
          </a:p>
          <a:p>
            <a:r>
              <a:rPr lang="pl-PL" dirty="0"/>
              <a:t>Postman oferuje nam dwa rodzaje obszarów roboczych i tak naprawdę jest to ich sposób na wprowadzenie ograniczeń wersji darmowej </a:t>
            </a:r>
            <a:r>
              <a:rPr lang="pl-PL" dirty="0" err="1"/>
              <a:t>Postmana</a:t>
            </a:r>
            <a:r>
              <a:rPr lang="pl-PL" dirty="0"/>
              <a:t>.</a:t>
            </a:r>
          </a:p>
          <a:p>
            <a:r>
              <a:rPr lang="pl-PL" dirty="0"/>
              <a:t>Obszar osobisty (</a:t>
            </a:r>
            <a:r>
              <a:rPr lang="pl-PL" dirty="0" err="1"/>
              <a:t>personal</a:t>
            </a:r>
            <a:r>
              <a:rPr lang="pl-PL" dirty="0"/>
              <a:t>) służy zasadniczo do pracy indywidualnej, podczas gdy obszar pracy zespołowej daje nam szereg dodatkowych możliwości współdzielenia kolekcji, ustawiania ról członkom zespołu i określaniu sposobów wspólnej edycji kolekcji z wykorzystaniem tych ról. Teoretycznie możliwe jest korzystanie z obszaru zespołowego w wersji darmowej, ale z ograniczeniem do 25 żądań. Limitom podlegają także inne elementy ekosystemu </a:t>
            </a:r>
            <a:r>
              <a:rPr lang="pl-PL" dirty="0" err="1"/>
              <a:t>Postmana</a:t>
            </a:r>
            <a:r>
              <a:rPr lang="pl-PL" dirty="0"/>
              <a:t>, o których wspomnę w dalszej części prezentacji.</a:t>
            </a:r>
          </a:p>
          <a:p>
            <a:endParaRPr lang="pl-PL" dirty="0"/>
          </a:p>
          <a:p>
            <a:r>
              <a:rPr lang="pl-PL" dirty="0"/>
              <a:t>… sprawdzić możliwości pracy zespołowej na zwykłym koncie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42720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3:20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a:t>
            </a:r>
            <a:r>
              <a:rPr lang="pl-PL"/>
              <a:t>zakresu zmiennej.</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8165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3.png"/><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24.png"/><Relationship Id="rId5" Type="http://schemas.openxmlformats.org/officeDocument/2006/relationships/image" Target="../media/image9.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png"/><Relationship Id="rId5" Type="http://schemas.openxmlformats.org/officeDocument/2006/relationships/image" Target="../media/image9.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chaijs.com/api/bdd/" TargetMode="External"/><Relationship Id="rId5" Type="http://schemas.openxmlformats.org/officeDocument/2006/relationships/hyperlink" Target="https://github.com/geraintluff/tv4"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27.png"/><Relationship Id="rId5" Type="http://schemas.openxmlformats.org/officeDocument/2006/relationships/image" Target="../media/image9.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kv"/><Relationship Id="rId1" Type="http://schemas.microsoft.com/office/2007/relationships/media" Target="../media/media8.mkv"/><Relationship Id="rId6" Type="http://schemas.openxmlformats.org/officeDocument/2006/relationships/image" Target="../media/image29.png"/><Relationship Id="rId5" Type="http://schemas.openxmlformats.org/officeDocument/2006/relationships/image" Target="../media/image9.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microsoft.com/office/2007/relationships/hdphoto" Target="../media/hdphoto2.wdp"/><Relationship Id="rId4" Type="http://schemas.openxmlformats.org/officeDocument/2006/relationships/image" Target="../media/image30.png"/><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kv"/><Relationship Id="rId1" Type="http://schemas.microsoft.com/office/2007/relationships/media" Target="../media/media9.mkv"/><Relationship Id="rId6" Type="http://schemas.openxmlformats.org/officeDocument/2006/relationships/image" Target="../media/image35.png"/><Relationship Id="rId5" Type="http://schemas.openxmlformats.org/officeDocument/2006/relationships/image" Target="../media/image9.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8.wdp"/><Relationship Id="rId3" Type="http://schemas.openxmlformats.org/officeDocument/2006/relationships/image" Target="../media/image9.jpg"/><Relationship Id="rId7" Type="http://schemas.microsoft.com/office/2007/relationships/hdphoto" Target="../media/hdphoto5.wdp"/><Relationship Id="rId12"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7.png"/><Relationship Id="rId11" Type="http://schemas.microsoft.com/office/2007/relationships/hdphoto" Target="../media/hdphoto7.wdp"/><Relationship Id="rId5" Type="http://schemas.microsoft.com/office/2007/relationships/hdphoto" Target="../media/hdphoto4.wdp"/><Relationship Id="rId15" Type="http://schemas.microsoft.com/office/2007/relationships/hdphoto" Target="../media/hdphoto9.wdp"/><Relationship Id="rId10" Type="http://schemas.openxmlformats.org/officeDocument/2006/relationships/image" Target="../media/image39.png"/><Relationship Id="rId4" Type="http://schemas.openxmlformats.org/officeDocument/2006/relationships/image" Target="../media/image36.png"/><Relationship Id="rId9" Type="http://schemas.microsoft.com/office/2007/relationships/hdphoto" Target="../media/hdphoto6.wdp"/><Relationship Id="rId1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kv"/><Relationship Id="rId1" Type="http://schemas.microsoft.com/office/2007/relationships/media" Target="../media/media10.mkv"/><Relationship Id="rId6" Type="http://schemas.openxmlformats.org/officeDocument/2006/relationships/image" Target="../media/image42.png"/><Relationship Id="rId5" Type="http://schemas.openxmlformats.org/officeDocument/2006/relationships/image" Target="../media/image9.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1.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3609975"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Od klienta API</a:t>
            </a:r>
          </a:p>
          <a:p>
            <a:r>
              <a:rPr lang="pl-PL" sz="3600" dirty="0">
                <a:solidFill>
                  <a:srgbClr val="F8F8F8"/>
                </a:solidFill>
                <a:latin typeface="Roboto Medium" panose="02000000000000000000" pitchFamily="2" charset="0"/>
                <a:ea typeface="Roboto Medium" panose="02000000000000000000" pitchFamily="2" charset="0"/>
              </a:rPr>
              <a:t>do testów automatycznych</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3124573"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Współpraca i dokumentacja</a:t>
            </a:r>
          </a:p>
        </p:txBody>
      </p:sp>
      <p:sp>
        <p:nvSpPr>
          <p:cNvPr id="2" name="pole tekstowe 1">
            <a:extLst>
              <a:ext uri="{FF2B5EF4-FFF2-40B4-BE49-F238E27FC236}">
                <a16:creationId xmlns:a16="http://schemas.microsoft.com/office/drawing/2014/main" id="{6F84DD55-6503-4EF0-9462-B64B15C2C28B}"/>
              </a:ext>
            </a:extLst>
          </p:cNvPr>
          <p:cNvSpPr txBox="1"/>
          <p:nvPr/>
        </p:nvSpPr>
        <p:spPr>
          <a:xfrm>
            <a:off x="10304495" y="5991224"/>
            <a:ext cx="1975945" cy="369332"/>
          </a:xfrm>
          <a:prstGeom prst="rect">
            <a:avLst/>
          </a:prstGeom>
          <a:noFill/>
        </p:spPr>
        <p:txBody>
          <a:bodyPr wrap="square" rtlCol="0">
            <a:spAutoFit/>
          </a:bodyPr>
          <a:lstStyle/>
          <a:p>
            <a:r>
              <a:rPr lang="pl-PL" dirty="0">
                <a:solidFill>
                  <a:schemeClr val="bg1"/>
                </a:solidFill>
                <a:latin typeface="Roboto" panose="02000000000000000000" pitchFamily="2" charset="0"/>
                <a:ea typeface="Roboto" panose="02000000000000000000" pitchFamily="2" charset="0"/>
              </a:rPr>
              <a:t>Jarosław Jusiak</a:t>
            </a:r>
          </a:p>
        </p:txBody>
      </p:sp>
    </p:spTree>
    <p:extLst>
      <p:ext uri="{BB962C8B-B14F-4D97-AF65-F5344CB8AC3E}">
        <p14:creationId xmlns:p14="http://schemas.microsoft.com/office/powerpoint/2010/main" val="282527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spTree>
    <p:extLst>
      <p:ext uri="{BB962C8B-B14F-4D97-AF65-F5344CB8AC3E}">
        <p14:creationId xmlns:p14="http://schemas.microsoft.com/office/powerpoint/2010/main" val="22177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serwery wymagają wygenerowania klucza API, który musi być przekazywany w żądaniach do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Dynamiczny mock">
            <a:hlinkClick r:id="" action="ppaction://media"/>
            <a:extLst>
              <a:ext uri="{FF2B5EF4-FFF2-40B4-BE49-F238E27FC236}">
                <a16:creationId xmlns:a16="http://schemas.microsoft.com/office/drawing/2014/main" id="{B095941E-DEBA-4B71-BBC3-73834E48AD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0805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4"/>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6">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3" name="Simple tests">
            <a:hlinkClick r:id="" action="ppaction://media"/>
            <a:extLst>
              <a:ext uri="{FF2B5EF4-FFF2-40B4-BE49-F238E27FC236}">
                <a16:creationId xmlns:a16="http://schemas.microsoft.com/office/drawing/2014/main" id="{628A6A75-D685-4D84-B736-F48CE9437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5" name="Data Driven testing">
            <a:hlinkClick r:id="" action="ppaction://media"/>
            <a:extLst>
              <a:ext uri="{FF2B5EF4-FFF2-40B4-BE49-F238E27FC236}">
                <a16:creationId xmlns:a16="http://schemas.microsoft.com/office/drawing/2014/main" id="{7F26A717-DBAC-4B4F-A00A-7F4BD2224B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970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CLI COLLETION RUNNER</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2" y="1185609"/>
            <a:ext cx="7191214"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CLI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9A429AFF-F591-4C96-AA9B-4D76750F6B6E}"/>
              </a:ext>
            </a:extLst>
          </p:cNvPr>
          <p:cNvSpPr txBox="1"/>
          <p:nvPr/>
        </p:nvSpPr>
        <p:spPr>
          <a:xfrm>
            <a:off x="123823" y="1861148"/>
            <a:ext cx="8572500"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jest narzędziem umożliwiającym uruchamianie kolekcji </a:t>
            </a:r>
            <a:r>
              <a:rPr lang="pl-PL" dirty="0" err="1">
                <a:solidFill>
                  <a:srgbClr val="F8F8F8"/>
                </a:solidFill>
                <a:latin typeface="Roboto Medium" panose="02000000000000000000" pitchFamily="2" charset="0"/>
                <a:ea typeface="Roboto Medium" panose="02000000000000000000" pitchFamily="2" charset="0"/>
              </a:rPr>
              <a:t>postmanowych</a:t>
            </a:r>
            <a:r>
              <a:rPr lang="pl-PL" dirty="0">
                <a:solidFill>
                  <a:srgbClr val="F8F8F8"/>
                </a:solidFill>
                <a:latin typeface="Roboto Medium" panose="02000000000000000000" pitchFamily="2" charset="0"/>
                <a:ea typeface="Roboto Medium" panose="02000000000000000000" pitchFamily="2" charset="0"/>
              </a:rPr>
              <a:t> z wiersza poleceń. Pozwala on na łatwą integrację testów API napisanych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z systemami CI \ CD takimi jak Jenkins, </a:t>
            </a:r>
            <a:r>
              <a:rPr lang="pl-PL" dirty="0" err="1">
                <a:solidFill>
                  <a:srgbClr val="F8F8F8"/>
                </a:solidFill>
                <a:latin typeface="Roboto Medium" panose="02000000000000000000" pitchFamily="2" charset="0"/>
                <a:ea typeface="Roboto Medium" panose="02000000000000000000" pitchFamily="2" charset="0"/>
              </a:rPr>
              <a:t>GitLab</a:t>
            </a:r>
            <a:r>
              <a:rPr lang="pl-PL" dirty="0">
                <a:solidFill>
                  <a:srgbClr val="F8F8F8"/>
                </a:solidFill>
                <a:latin typeface="Roboto Medium" panose="02000000000000000000" pitchFamily="2" charset="0"/>
                <a:ea typeface="Roboto Medium" panose="02000000000000000000" pitchFamily="2" charset="0"/>
              </a:rPr>
              <a:t> czy </a:t>
            </a:r>
            <a:r>
              <a:rPr lang="pl-PL" dirty="0" err="1">
                <a:solidFill>
                  <a:srgbClr val="F8F8F8"/>
                </a:solidFill>
                <a:latin typeface="Roboto Medium" panose="02000000000000000000" pitchFamily="2" charset="0"/>
                <a:ea typeface="Roboto Medium" panose="02000000000000000000" pitchFamily="2" charset="0"/>
              </a:rPr>
              <a:t>Azure</a:t>
            </a:r>
            <a:r>
              <a:rPr lang="pl-PL" dirty="0">
                <a:solidFill>
                  <a:srgbClr val="F8F8F8"/>
                </a:solidFill>
                <a:latin typeface="Roboto Medium" panose="02000000000000000000" pitchFamily="2" charset="0"/>
                <a:ea typeface="Roboto Medium" panose="02000000000000000000" pitchFamily="2" charset="0"/>
              </a:rPr>
              <a:t>.</a:t>
            </a:r>
          </a:p>
        </p:txBody>
      </p:sp>
      <p:pic>
        <p:nvPicPr>
          <p:cNvPr id="5" name="Obraz 4">
            <a:extLst>
              <a:ext uri="{FF2B5EF4-FFF2-40B4-BE49-F238E27FC236}">
                <a16:creationId xmlns:a16="http://schemas.microsoft.com/office/drawing/2014/main" id="{735A1CEF-48BF-44F0-AA8C-EA10AADB68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73" b="96799" l="3859" r="98184">
                        <a14:foregroundMark x1="66856" y1="11140" x2="36322" y2="11780"/>
                        <a14:foregroundMark x1="36322" y1="11780" x2="23383" y2="20743"/>
                        <a14:foregroundMark x1="23383" y1="20743" x2="12372" y2="34827"/>
                        <a14:foregroundMark x1="12372" y1="34827" x2="8513" y2="52369"/>
                        <a14:foregroundMark x1="8513" y1="52369" x2="13848" y2="69398"/>
                        <a14:foregroundMark x1="13848" y1="69398" x2="24404" y2="82843"/>
                        <a14:foregroundMark x1="24404" y1="82843" x2="38252" y2="89885"/>
                        <a14:foregroundMark x1="38252" y1="89885" x2="68899" y2="85915"/>
                        <a14:foregroundMark x1="68899" y1="85915" x2="91487" y2="61588"/>
                        <a14:foregroundMark x1="91487" y1="61588" x2="81044" y2="27273"/>
                        <a14:foregroundMark x1="81044" y1="27273" x2="66515" y2="30474"/>
                        <a14:foregroundMark x1="66515" y1="30474" x2="62202" y2="51472"/>
                        <a14:foregroundMark x1="62202" y1="51472" x2="67196" y2="36108"/>
                        <a14:foregroundMark x1="67196" y1="36108" x2="66402" y2="54673"/>
                        <a14:foregroundMark x1="66402" y1="54673" x2="56754" y2="68502"/>
                        <a14:foregroundMark x1="56754" y1="68502" x2="39728" y2="70166"/>
                        <a14:foregroundMark x1="39728" y1="70166" x2="44268" y2="54417"/>
                        <a14:foregroundMark x1="44268" y1="54417" x2="13848" y2="47503"/>
                        <a14:foregroundMark x1="13848" y1="47503" x2="20545" y2="62868"/>
                        <a14:foregroundMark x1="20545" y1="62868" x2="33258" y2="48271"/>
                        <a14:foregroundMark x1="33258" y1="48271" x2="38820" y2="30858"/>
                        <a14:foregroundMark x1="38820" y1="30858" x2="53348" y2="27657"/>
                        <a14:foregroundMark x1="53348" y1="27657" x2="36890" y2="61588"/>
                        <a14:foregroundMark x1="36890" y1="61588" x2="44268" y2="76697"/>
                        <a14:foregroundMark x1="44268" y1="76697" x2="68104" y2="53393"/>
                        <a14:foregroundMark x1="68104" y1="53393" x2="61180" y2="19718"/>
                        <a14:foregroundMark x1="61180" y1="19718" x2="46198" y2="21639"/>
                        <a14:foregroundMark x1="46198" y1="21639" x2="32690" y2="30474"/>
                        <a14:foregroundMark x1="32690" y1="30474" x2="22701" y2="44558"/>
                        <a14:foregroundMark x1="22701" y1="44558" x2="10670" y2="54545"/>
                        <a14:foregroundMark x1="10670" y1="54545" x2="25653" y2="57618"/>
                        <a14:foregroundMark x1="25653" y1="57618" x2="42679" y2="83739"/>
                        <a14:foregroundMark x1="42679" y1="83739" x2="55959" y2="91933"/>
                        <a14:foregroundMark x1="55959" y1="91933" x2="69467" y2="84123"/>
                        <a14:foregroundMark x1="69467" y1="84123" x2="80363" y2="39181"/>
                        <a14:foregroundMark x1="80363" y1="39181" x2="51986" y2="18310"/>
                        <a14:foregroundMark x1="51986" y1="18310" x2="35755" y2="18950"/>
                        <a14:foregroundMark x1="35755" y1="18950" x2="46198" y2="7810"/>
                        <a14:foregroundMark x1="46198" y1="7810" x2="60499" y2="7682"/>
                        <a14:foregroundMark x1="60499" y1="7682" x2="74007" y2="16645"/>
                        <a14:foregroundMark x1="74007" y1="16645" x2="74234" y2="19078"/>
                        <a14:foregroundMark x1="31669" y1="23175" x2="11464" y2="28297"/>
                        <a14:foregroundMark x1="11464" y1="28297" x2="27696" y2="25352"/>
                        <a14:foregroundMark x1="27696" y1="25352" x2="36776" y2="19078"/>
                        <a14:foregroundMark x1="32123" y1="16901" x2="21339" y2="30474"/>
                        <a14:foregroundMark x1="21339" y1="30474" x2="51532" y2="21255"/>
                        <a14:foregroundMark x1="51532" y1="21255" x2="35301" y2="23175"/>
                        <a14:foregroundMark x1="35301" y1="23175" x2="66288" y2="15109"/>
                        <a14:foregroundMark x1="66288" y1="15109" x2="58002" y2="20102"/>
                        <a14:foregroundMark x1="67764" y1="25864" x2="81498" y2="30218"/>
                        <a14:foregroundMark x1="81498" y1="30218" x2="72418" y2="15749"/>
                        <a14:foregroundMark x1="72418" y1="15749" x2="59364" y2="7170"/>
                        <a14:foregroundMark x1="59364" y1="7170" x2="43927" y2="7682"/>
                        <a14:foregroundMark x1="43927" y1="7682" x2="29285" y2="14853"/>
                        <a14:foregroundMark x1="29285" y1="14853" x2="18729" y2="25352"/>
                        <a14:foregroundMark x1="66856" y1="19590" x2="66856" y2="26889"/>
                        <a14:foregroundMark x1="35414" y1="94878" x2="49943" y2="94110"/>
                        <a14:foregroundMark x1="49943" y1="94110" x2="51078" y2="92702"/>
                        <a14:foregroundMark x1="77526" y1="80538" x2="52213" y2="99104"/>
                        <a14:foregroundMark x1="52213" y1="99104" x2="65153" y2="90141"/>
                        <a14:foregroundMark x1="65153" y1="90141" x2="51078" y2="97695"/>
                        <a14:foregroundMark x1="51078" y1="97695" x2="51873" y2="94238"/>
                        <a14:foregroundMark x1="60726" y1="95519" x2="85585" y2="76056"/>
                        <a14:foregroundMark x1="85585" y1="76056" x2="75823" y2="84379"/>
                        <a14:foregroundMark x1="83201" y1="51344" x2="83541" y2="67734"/>
                        <a14:foregroundMark x1="83541" y1="67734" x2="86606" y2="50960"/>
                        <a14:foregroundMark x1="86606" y1="50960" x2="85812" y2="48784"/>
                        <a14:foregroundMark x1="80704" y1="49040" x2="81271" y2="65429"/>
                        <a14:foregroundMark x1="81498" y1="70807" x2="80704" y2="64149"/>
                        <a14:foregroundMark x1="80363" y1="38156" x2="77526" y2="53905"/>
                        <a14:foregroundMark x1="80704" y1="37516" x2="80363" y2="49424"/>
                        <a14:foregroundMark x1="75482" y1="32650" x2="75482" y2="32650"/>
                        <a14:foregroundMark x1="78434" y1="35211" x2="75482" y2="31370"/>
                        <a14:foregroundMark x1="60499" y1="26633" x2="45970" y2="28553"/>
                        <a14:foregroundMark x1="45970" y1="28553" x2="60272" y2="23303"/>
                        <a14:foregroundMark x1="60272" y1="23303" x2="60499" y2="23303"/>
                        <a14:foregroundMark x1="49376" y1="24072" x2="43700" y2="25992"/>
                        <a14:foregroundMark x1="30874" y1="30474" x2="19750" y2="35851"/>
                        <a14:foregroundMark x1="18956" y1="35851" x2="19183" y2="53265"/>
                        <a14:foregroundMark x1="19523" y1="62228" x2="22020" y2="71191"/>
                        <a14:foregroundMark x1="38025" y1="85915" x2="24631" y2="77593"/>
                        <a14:foregroundMark x1="24631" y1="77593" x2="23496" y2="74136"/>
                        <a14:foregroundMark x1="43927" y1="87836" x2="34279" y2="83739"/>
                        <a14:foregroundMark x1="24291" y1="77593" x2="20658" y2="63764"/>
                        <a14:foregroundMark x1="18956" y1="66709" x2="22361" y2="75416"/>
                        <a14:foregroundMark x1="22361" y1="76953" x2="22588" y2="65685"/>
                        <a14:foregroundMark x1="20318" y1="70551" x2="23156" y2="77337"/>
                        <a14:foregroundMark x1="19523" y1="70807" x2="20658" y2="75672"/>
                        <a14:foregroundMark x1="57889" y1="70807" x2="40863" y2="71447"/>
                        <a14:foregroundMark x1="28831" y1="56722" x2="42338" y2="50064"/>
                        <a14:foregroundMark x1="42338" y1="50064" x2="29966" y2="41613"/>
                        <a14:foregroundMark x1="29966" y1="41613" x2="29966" y2="41613"/>
                        <a14:foregroundMark x1="91714" y1="58643" x2="92281" y2="57746"/>
                        <a14:foregroundMark x1="93984" y1="55826" x2="91714" y2="52241"/>
                        <a14:foregroundMark x1="91487" y1="60948" x2="97162" y2="45967"/>
                        <a14:foregroundMark x1="97162" y1="45967" x2="93417" y2="59923"/>
                        <a14:foregroundMark x1="97730" y1="49424" x2="97730" y2="48784"/>
                        <a14:foregroundMark x1="96822" y1="42638" x2="98297" y2="43278"/>
                        <a14:foregroundMark x1="91714" y1="48399" x2="88195" y2="32778"/>
                        <a14:foregroundMark x1="88195" y1="32778" x2="81271" y2="20743"/>
                        <a14:foregroundMark x1="80136" y1="21383" x2="68672" y2="11268"/>
                        <a14:foregroundMark x1="68672" y1="11268" x2="54938" y2="5762"/>
                        <a14:foregroundMark x1="54938" y1="5762" x2="49603" y2="5378"/>
                        <a14:foregroundMark x1="80136" y1="18566" x2="68899" y2="7810"/>
                        <a14:foregroundMark x1="68899" y1="7810" x2="62429" y2="4738"/>
                        <a14:foregroundMark x1="50738" y1="3201" x2="22815" y2="14981"/>
                        <a14:foregroundMark x1="22815" y1="14981" x2="16686" y2="21767"/>
                        <a14:foregroundMark x1="3859" y1="45198" x2="9535" y2="54802"/>
                        <a14:foregroundMark x1="59024" y1="31370" x2="48468" y2="57106"/>
                        <a14:foregroundMark x1="66402" y1="63124" x2="60499" y2="77849"/>
                        <a14:foregroundMark x1="60499" y1="77849" x2="53348" y2="80154"/>
                        <a14:backgroundMark x1="11691" y1="8067" x2="11691" y2="8067"/>
                        <a14:backgroundMark x1="22815" y1="5506" x2="7378" y2="10755"/>
                        <a14:backgroundMark x1="7378" y1="10755" x2="3859" y2="18566"/>
                        <a14:backgroundMark x1="78434" y1="4994" x2="91373" y2="17542"/>
                        <a14:backgroundMark x1="91373" y1="17542" x2="92281" y2="20615"/>
                      </a14:backgroundRemoval>
                    </a14:imgEffect>
                  </a14:imgLayer>
                </a14:imgProps>
              </a:ext>
            </a:extLst>
          </a:blip>
          <a:stretch>
            <a:fillRect/>
          </a:stretch>
        </p:blipFill>
        <p:spPr>
          <a:xfrm>
            <a:off x="9129648" y="1185609"/>
            <a:ext cx="2790209" cy="2473500"/>
          </a:xfrm>
          <a:prstGeom prst="rect">
            <a:avLst/>
          </a:prstGeom>
        </p:spPr>
      </p:pic>
      <p:sp>
        <p:nvSpPr>
          <p:cNvPr id="6" name="pole tekstowe 5">
            <a:extLst>
              <a:ext uri="{FF2B5EF4-FFF2-40B4-BE49-F238E27FC236}">
                <a16:creationId xmlns:a16="http://schemas.microsoft.com/office/drawing/2014/main" id="{B247D590-A01C-43D4-9D99-2BFD3B6BAD3A}"/>
              </a:ext>
            </a:extLst>
          </p:cNvPr>
          <p:cNvSpPr txBox="1"/>
          <p:nvPr/>
        </p:nvSpPr>
        <p:spPr>
          <a:xfrm>
            <a:off x="123822" y="2928874"/>
            <a:ext cx="813730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Instalacja w lokalnym środowisku</a:t>
            </a:r>
          </a:p>
        </p:txBody>
      </p:sp>
      <p:sp>
        <p:nvSpPr>
          <p:cNvPr id="7" name="pole tekstowe 6">
            <a:extLst>
              <a:ext uri="{FF2B5EF4-FFF2-40B4-BE49-F238E27FC236}">
                <a16:creationId xmlns:a16="http://schemas.microsoft.com/office/drawing/2014/main" id="{B401DD0C-F2AE-48AF-8693-1F3D3CC3CB3E}"/>
              </a:ext>
            </a:extLst>
          </p:cNvPr>
          <p:cNvSpPr txBox="1"/>
          <p:nvPr/>
        </p:nvSpPr>
        <p:spPr>
          <a:xfrm>
            <a:off x="123822" y="3736538"/>
            <a:ext cx="5126588"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do instalacji wymaga Node.js i </a:t>
            </a:r>
            <a:r>
              <a:rPr lang="pl-PL" dirty="0" err="1">
                <a:solidFill>
                  <a:srgbClr val="F8F8F8"/>
                </a:solidFill>
                <a:latin typeface="Roboto Medium" panose="02000000000000000000" pitchFamily="2" charset="0"/>
                <a:ea typeface="Roboto Medium" panose="02000000000000000000" pitchFamily="2" charset="0"/>
              </a:rPr>
              <a:t>npm</a:t>
            </a:r>
            <a:r>
              <a:rPr lang="pl-PL" dirty="0">
                <a:solidFill>
                  <a:srgbClr val="F8F8F8"/>
                </a:solidFill>
                <a:latin typeface="Roboto Medium" panose="02000000000000000000" pitchFamily="2" charset="0"/>
                <a:ea typeface="Roboto Medium" panose="02000000000000000000" pitchFamily="2" charset="0"/>
              </a:rPr>
              <a:t>.</a:t>
            </a:r>
          </a:p>
        </p:txBody>
      </p:sp>
      <p:pic>
        <p:nvPicPr>
          <p:cNvPr id="8" name="Obraz 7">
            <a:extLst>
              <a:ext uri="{FF2B5EF4-FFF2-40B4-BE49-F238E27FC236}">
                <a16:creationId xmlns:a16="http://schemas.microsoft.com/office/drawing/2014/main" id="{B3E3693F-059B-46F7-88DC-7FF117A80A41}"/>
              </a:ext>
            </a:extLst>
          </p:cNvPr>
          <p:cNvPicPr>
            <a:picLocks noChangeAspect="1"/>
          </p:cNvPicPr>
          <p:nvPr/>
        </p:nvPicPr>
        <p:blipFill>
          <a:blip r:embed="rId6"/>
          <a:stretch>
            <a:fillRect/>
          </a:stretch>
        </p:blipFill>
        <p:spPr>
          <a:xfrm>
            <a:off x="5023501" y="3683079"/>
            <a:ext cx="2447925" cy="47625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9" name="pole tekstowe 8">
            <a:extLst>
              <a:ext uri="{FF2B5EF4-FFF2-40B4-BE49-F238E27FC236}">
                <a16:creationId xmlns:a16="http://schemas.microsoft.com/office/drawing/2014/main" id="{4C0BF3B6-AFC4-4003-A570-27E23D1C600C}"/>
              </a:ext>
            </a:extLst>
          </p:cNvPr>
          <p:cNvSpPr txBox="1"/>
          <p:nvPr/>
        </p:nvSpPr>
        <p:spPr>
          <a:xfrm>
            <a:off x="123821" y="4317065"/>
            <a:ext cx="660658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Lepsza alternatywa - Docker</a:t>
            </a:r>
          </a:p>
        </p:txBody>
      </p:sp>
      <p:pic>
        <p:nvPicPr>
          <p:cNvPr id="1026" name="Picture 2" descr="newman-docker logo">
            <a:extLst>
              <a:ext uri="{FF2B5EF4-FFF2-40B4-BE49-F238E27FC236}">
                <a16:creationId xmlns:a16="http://schemas.microsoft.com/office/drawing/2014/main" id="{30B71BA3-1DCD-47CC-A4AF-3FDD0B2404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34" t="4917" r="11004" b="6062"/>
          <a:stretch/>
        </p:blipFill>
        <p:spPr bwMode="auto">
          <a:xfrm>
            <a:off x="7635618" y="4022644"/>
            <a:ext cx="4380614" cy="2285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Obraz 9">
            <a:extLst>
              <a:ext uri="{FF2B5EF4-FFF2-40B4-BE49-F238E27FC236}">
                <a16:creationId xmlns:a16="http://schemas.microsoft.com/office/drawing/2014/main" id="{ACDA0D48-2E80-4291-B654-772E573F4CF4}"/>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75768" y="5043464"/>
            <a:ext cx="7191215" cy="452278"/>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12" name="pole tekstowe 11">
            <a:extLst>
              <a:ext uri="{FF2B5EF4-FFF2-40B4-BE49-F238E27FC236}">
                <a16:creationId xmlns:a16="http://schemas.microsoft.com/office/drawing/2014/main" id="{43872C40-F0BD-4AA6-BA80-58EFFFEAC649}"/>
              </a:ext>
            </a:extLst>
          </p:cNvPr>
          <p:cNvSpPr txBox="1"/>
          <p:nvPr/>
        </p:nvSpPr>
        <p:spPr>
          <a:xfrm>
            <a:off x="123822" y="5656176"/>
            <a:ext cx="734760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Jeśli mielibyśmy instalować Node.js tylko w celu instalacji Newmana, to zamiast zaśmiecać sobie lokalne środowisko lepiej użyć </a:t>
            </a:r>
            <a:r>
              <a:rPr lang="pl-PL" dirty="0" err="1">
                <a:solidFill>
                  <a:srgbClr val="F8F8F8"/>
                </a:solidFill>
                <a:latin typeface="Roboto Medium" panose="02000000000000000000" pitchFamily="2" charset="0"/>
                <a:ea typeface="Roboto Medium" panose="02000000000000000000" pitchFamily="2" charset="0"/>
              </a:rPr>
              <a:t>Dockera</a:t>
            </a:r>
            <a:r>
              <a:rPr lang="pl-PL" dirty="0">
                <a:solidFill>
                  <a:srgbClr val="F8F8F8"/>
                </a:solidFill>
                <a:latin typeface="Roboto Medium" panose="02000000000000000000" pitchFamily="2" charset="0"/>
                <a:ea typeface="Roboto Medium" panose="02000000000000000000" pitchFamily="2" charset="0"/>
              </a:rPr>
              <a:t>.</a:t>
            </a:r>
          </a:p>
        </p:txBody>
      </p:sp>
    </p:spTree>
    <p:extLst>
      <p:ext uri="{BB962C8B-B14F-4D97-AF65-F5344CB8AC3E}">
        <p14:creationId xmlns:p14="http://schemas.microsoft.com/office/powerpoint/2010/main" val="377762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437091" y="1388868"/>
            <a:ext cx="5807198" cy="4801314"/>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Kolekcje: znaczenie, współdzielenie, wersjonowanie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Obszary robocze: rodzaje, licencjonowanie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(statyczne i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a:t>
            </a:r>
            <a:r>
              <a:rPr lang="pl-PL" dirty="0" err="1">
                <a:solidFill>
                  <a:srgbClr val="F8F8F8"/>
                </a:solidFill>
                <a:latin typeface="Roboto Medium" panose="02000000000000000000" pitchFamily="2" charset="0"/>
                <a:ea typeface="Roboto Medium" panose="02000000000000000000" pitchFamily="2" charset="0"/>
              </a:rPr>
              <a:t>Driven</a:t>
            </a:r>
            <a:r>
              <a:rPr lang="pl-PL" dirty="0">
                <a:solidFill>
                  <a:srgbClr val="F8F8F8"/>
                </a:solidFill>
                <a:latin typeface="Roboto Medium" panose="02000000000000000000" pitchFamily="2" charset="0"/>
                <a:ea typeface="Roboto Medium" panose="02000000000000000000" pitchFamily="2" charset="0"/>
              </a:rPr>
              <a:t> Testing z plików CSV /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Newman – CLI 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Wizualizacje w </a:t>
            </a:r>
            <a:r>
              <a:rPr lang="pl-PL" dirty="0" err="1">
                <a:solidFill>
                  <a:srgbClr val="F8F8F8"/>
                </a:solidFill>
                <a:latin typeface="Roboto Medium" panose="02000000000000000000" pitchFamily="2" charset="0"/>
                <a:ea typeface="Roboto Medium" panose="02000000000000000000" pitchFamily="2" charset="0"/>
              </a:rPr>
              <a:t>Postmanie</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Dokumentacja</a:t>
            </a: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grpSp>
        <p:nvGrpSpPr>
          <p:cNvPr id="2" name="Grupa 1">
            <a:extLst>
              <a:ext uri="{FF2B5EF4-FFF2-40B4-BE49-F238E27FC236}">
                <a16:creationId xmlns:a16="http://schemas.microsoft.com/office/drawing/2014/main" id="{B932BA6E-45FF-457E-83AA-4FEF97D3D589}"/>
              </a:ext>
            </a:extLst>
          </p:cNvPr>
          <p:cNvGrpSpPr/>
          <p:nvPr/>
        </p:nvGrpSpPr>
        <p:grpSpPr>
          <a:xfrm>
            <a:off x="6096000" y="766465"/>
            <a:ext cx="6238875" cy="6238875"/>
            <a:chOff x="5686425" y="766465"/>
            <a:chExt cx="6238875" cy="6238875"/>
          </a:xfrm>
        </p:grpSpPr>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grpSp>
    </p:spTree>
    <p:extLst>
      <p:ext uri="{BB962C8B-B14F-4D97-AF65-F5344CB8AC3E}">
        <p14:creationId xmlns:p14="http://schemas.microsoft.com/office/powerpoint/2010/main" val="133170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1" y="1185609"/>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uruchomienie kolekcji z danymi z pliku CSV</a:t>
            </a:r>
          </a:p>
        </p:txBody>
      </p:sp>
      <p:sp>
        <p:nvSpPr>
          <p:cNvPr id="13" name="pole tekstowe 12">
            <a:extLst>
              <a:ext uri="{FF2B5EF4-FFF2-40B4-BE49-F238E27FC236}">
                <a16:creationId xmlns:a16="http://schemas.microsoft.com/office/drawing/2014/main" id="{94B0696D-BC49-40F0-A3E6-0E9DD3ECE8CC}"/>
              </a:ext>
            </a:extLst>
          </p:cNvPr>
          <p:cNvSpPr txBox="1"/>
          <p:nvPr/>
        </p:nvSpPr>
        <p:spPr>
          <a:xfrm>
            <a:off x="123820" y="2567118"/>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dane pobrane z arkusza Google </a:t>
            </a:r>
            <a:r>
              <a:rPr lang="pl-PL" sz="3600" dirty="0" err="1">
                <a:solidFill>
                  <a:srgbClr val="F8F8F8"/>
                </a:solidFill>
                <a:latin typeface="Roboto Medium" panose="02000000000000000000" pitchFamily="2" charset="0"/>
                <a:ea typeface="Roboto Medium" panose="02000000000000000000" pitchFamily="2" charset="0"/>
              </a:rPr>
              <a:t>Spreadsheet</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11" name="pole tekstowe 10">
            <a:extLst>
              <a:ext uri="{FF2B5EF4-FFF2-40B4-BE49-F238E27FC236}">
                <a16:creationId xmlns:a16="http://schemas.microsoft.com/office/drawing/2014/main" id="{7C8F6661-8A9B-4B0D-9678-8A5B926D0CB7}"/>
              </a:ext>
            </a:extLst>
          </p:cNvPr>
          <p:cNvSpPr txBox="1"/>
          <p:nvPr/>
        </p:nvSpPr>
        <p:spPr>
          <a:xfrm>
            <a:off x="175768" y="1959442"/>
            <a:ext cx="7447776" cy="338554"/>
          </a:xfrm>
          <a:prstGeom prst="rect">
            <a:avLst/>
          </a:prstGeom>
          <a:noFill/>
          <a:ln>
            <a:solidFill>
              <a:srgbClr val="F36B3A"/>
            </a:solidFill>
          </a:ln>
        </p:spPr>
        <p:txBody>
          <a:bodyPr wrap="square" rtlCol="0">
            <a:spAutoFit/>
          </a:bodyPr>
          <a:lstStyle/>
          <a:p>
            <a:r>
              <a:rPr lang="pl-PL" sz="1600" dirty="0">
                <a:solidFill>
                  <a:schemeClr val="bg1"/>
                </a:solidFill>
                <a:latin typeface="Roboto Mono" pitchFamily="2" charset="0"/>
                <a:ea typeface="Roboto Mono" pitchFamily="2" charset="0"/>
              </a:rPr>
              <a:t>run ”{</a:t>
            </a:r>
            <a:r>
              <a:rPr lang="pl-PL" sz="1600" dirty="0" err="1">
                <a:solidFill>
                  <a:schemeClr val="bg1"/>
                </a:solidFill>
                <a:latin typeface="Roboto Mono" pitchFamily="2" charset="0"/>
                <a:ea typeface="Roboto Mono" pitchFamily="2" charset="0"/>
              </a:rPr>
              <a:t>plik_kolekcji.json</a:t>
            </a:r>
            <a:r>
              <a:rPr lang="pl-PL" sz="1600" dirty="0">
                <a:solidFill>
                  <a:schemeClr val="bg1"/>
                </a:solidFill>
                <a:latin typeface="Roboto Mono" pitchFamily="2" charset="0"/>
                <a:ea typeface="Roboto Mono" pitchFamily="2" charset="0"/>
              </a:rPr>
              <a:t>}” --</a:t>
            </a:r>
            <a:r>
              <a:rPr lang="pl-PL" sz="1600" dirty="0" err="1">
                <a:solidFill>
                  <a:schemeClr val="bg1"/>
                </a:solidFill>
                <a:latin typeface="Roboto Mono" pitchFamily="2" charset="0"/>
                <a:ea typeface="Roboto Mono" pitchFamily="2" charset="0"/>
              </a:rPr>
              <a:t>iteration</a:t>
            </a:r>
            <a:r>
              <a:rPr lang="pl-PL" sz="1600" dirty="0">
                <a:solidFill>
                  <a:schemeClr val="bg1"/>
                </a:solidFill>
                <a:latin typeface="Roboto Mono" pitchFamily="2" charset="0"/>
                <a:ea typeface="Roboto Mono" pitchFamily="2" charset="0"/>
              </a:rPr>
              <a:t>-data ”{plik.csv}”</a:t>
            </a:r>
            <a:endParaRPr lang="pl-PL" sz="1600" dirty="0"/>
          </a:p>
        </p:txBody>
      </p:sp>
      <p:pic>
        <p:nvPicPr>
          <p:cNvPr id="4" name="Obraz 3">
            <a:extLst>
              <a:ext uri="{FF2B5EF4-FFF2-40B4-BE49-F238E27FC236}">
                <a16:creationId xmlns:a16="http://schemas.microsoft.com/office/drawing/2014/main" id="{42B69EFE-349E-4C33-A680-099997ABDE0E}"/>
              </a:ext>
            </a:extLst>
          </p:cNvPr>
          <p:cNvPicPr>
            <a:picLocks noChangeAspect="1"/>
          </p:cNvPicPr>
          <p:nvPr/>
        </p:nvPicPr>
        <p:blipFill>
          <a:blip r:embed="rId4"/>
          <a:stretch>
            <a:fillRect/>
          </a:stretch>
        </p:blipFill>
        <p:spPr>
          <a:xfrm>
            <a:off x="4692559" y="3471940"/>
            <a:ext cx="7042846" cy="2763859"/>
          </a:xfrm>
          <a:prstGeom prst="rect">
            <a:avLst/>
          </a:prstGeom>
        </p:spPr>
      </p:pic>
      <p:sp>
        <p:nvSpPr>
          <p:cNvPr id="8" name="pole tekstowe 7">
            <a:extLst>
              <a:ext uri="{FF2B5EF4-FFF2-40B4-BE49-F238E27FC236}">
                <a16:creationId xmlns:a16="http://schemas.microsoft.com/office/drawing/2014/main" id="{4D33C276-9BBB-42F4-8C21-AF9933E70209}"/>
              </a:ext>
            </a:extLst>
          </p:cNvPr>
          <p:cNvSpPr txBox="1"/>
          <p:nvPr/>
        </p:nvSpPr>
        <p:spPr>
          <a:xfrm>
            <a:off x="175768" y="3471940"/>
            <a:ext cx="4161099" cy="2585323"/>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Plik CSV w powyższym poleceniu możemy zastąpić linkiem do eksportu arkusza Google </a:t>
            </a:r>
            <a:r>
              <a:rPr lang="pl-PL" dirty="0" err="1">
                <a:solidFill>
                  <a:srgbClr val="F8F8F8"/>
                </a:solidFill>
                <a:latin typeface="Roboto Medium" panose="02000000000000000000" pitchFamily="2" charset="0"/>
                <a:ea typeface="Roboto Medium" panose="02000000000000000000" pitchFamily="2" charset="0"/>
              </a:rPr>
              <a:t>Spreadsheet</a:t>
            </a:r>
            <a:r>
              <a:rPr lang="pl-PL" dirty="0">
                <a:solidFill>
                  <a:srgbClr val="F8F8F8"/>
                </a:solidFill>
                <a:latin typeface="Roboto Medium" panose="02000000000000000000" pitchFamily="2" charset="0"/>
                <a:ea typeface="Roboto Medium" panose="02000000000000000000" pitchFamily="2" charset="0"/>
              </a:rPr>
              <a:t> w formacie CSV. W tym celu należy otworzyć arkusz i skopiować środkowy fragment adresu URL arkusza, który jest identyfikatorem arkusza, a następnie wstawić go do linku poniżej.</a:t>
            </a:r>
          </a:p>
        </p:txBody>
      </p:sp>
    </p:spTree>
    <p:extLst>
      <p:ext uri="{BB962C8B-B14F-4D97-AF65-F5344CB8AC3E}">
        <p14:creationId xmlns:p14="http://schemas.microsoft.com/office/powerpoint/2010/main" val="265575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pic>
        <p:nvPicPr>
          <p:cNvPr id="3" name="Newman">
            <a:hlinkClick r:id="" action="ppaction://media"/>
            <a:extLst>
              <a:ext uri="{FF2B5EF4-FFF2-40B4-BE49-F238E27FC236}">
                <a16:creationId xmlns:a16="http://schemas.microsoft.com/office/drawing/2014/main" id="{18B77E02-4E26-4446-A0BE-5FBBA8D08E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6814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VISUALIZER</a:t>
            </a:r>
          </a:p>
        </p:txBody>
      </p:sp>
      <p:pic>
        <p:nvPicPr>
          <p:cNvPr id="1026" name="Picture 2" descr="Postman API Visualizer illustration">
            <a:extLst>
              <a:ext uri="{FF2B5EF4-FFF2-40B4-BE49-F238E27FC236}">
                <a16:creationId xmlns:a16="http://schemas.microsoft.com/office/drawing/2014/main" id="{E7E7D87D-F8F6-42DB-BDB2-DD329BE0CF2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83" b="90017" l="10000" r="90000">
                        <a14:foregroundMark x1="51167" y1="18274" x2="51333" y2="18951"/>
                        <a14:foregroundMark x1="53833" y1="21997" x2="52417" y2="24873"/>
                        <a14:foregroundMark x1="30583" y1="28934" x2="30583" y2="30626"/>
                        <a14:foregroundMark x1="36667" y1="17428" x2="36667" y2="17428"/>
                        <a14:foregroundMark x1="62333" y1="19459" x2="62333" y2="19120"/>
                        <a14:foregroundMark x1="70833" y1="32318" x2="70833" y2="32318"/>
                        <a14:foregroundMark x1="46667" y1="28088" x2="48083" y2="28426"/>
                        <a14:foregroundMark x1="20250" y1="33164" x2="20250" y2="33164"/>
                        <a14:foregroundMark x1="34000" y1="85110" x2="34000" y2="85110"/>
                        <a14:foregroundMark x1="18333" y1="79695" x2="18333" y2="79695"/>
                        <a14:foregroundMark x1="23917" y1="71912" x2="23917" y2="71912"/>
                        <a14:foregroundMark x1="74333" y1="83080" x2="74333" y2="83080"/>
                        <a14:foregroundMark x1="75000" y1="81895" x2="74500" y2="82741"/>
                        <a14:foregroundMark x1="80917" y1="75635" x2="80917" y2="75635"/>
                        <a14:foregroundMark x1="68500" y1="73604" x2="68500" y2="73604"/>
                        <a14:foregroundMark x1="63000" y1="86294" x2="63000" y2="86294"/>
                        <a14:foregroundMark x1="77583" y1="23519" x2="77583" y2="23519"/>
                        <a14:foregroundMark x1="47333" y1="90017" x2="47333" y2="90017"/>
                        <a14:foregroundMark x1="72333" y1="66497" x2="72333" y2="66497"/>
                        <a14:foregroundMark x1="69833" y1="66836" x2="69833" y2="66836"/>
                        <a14:foregroundMark x1="80667" y1="65821" x2="80667" y2="65821"/>
                        <a14:foregroundMark x1="82667" y1="66497" x2="82083" y2="66836"/>
                        <a14:foregroundMark x1="67583" y1="63959" x2="68083" y2="64975"/>
                        <a14:foregroundMark x1="16167" y1="65821" x2="18583" y2="65313"/>
                        <a14:foregroundMark x1="14083" y1="64129" x2="14917" y2="64805"/>
                        <a14:foregroundMark x1="62750" y1="86802" x2="62750" y2="86294"/>
                        <a14:backgroundMark x1="32583" y1="60406" x2="32667" y2="61591"/>
                      </a14:backgroundRemoval>
                    </a14:imgEffect>
                  </a14:imgLayer>
                </a14:imgProps>
              </a:ext>
              <a:ext uri="{28A0092B-C50C-407E-A947-70E740481C1C}">
                <a14:useLocalDpi xmlns:a14="http://schemas.microsoft.com/office/drawing/2010/main" val="0"/>
              </a:ext>
            </a:extLst>
          </a:blip>
          <a:srcRect/>
          <a:stretch>
            <a:fillRect/>
          </a:stretch>
        </p:blipFill>
        <p:spPr bwMode="auto">
          <a:xfrm>
            <a:off x="5391934" y="1120977"/>
            <a:ext cx="7448942" cy="3668604"/>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08280C50-6724-4EF0-8EB9-377B9C8FD107}"/>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Wizualizacja danych</a:t>
            </a:r>
          </a:p>
        </p:txBody>
      </p:sp>
      <p:sp>
        <p:nvSpPr>
          <p:cNvPr id="6" name="pole tekstowe 5">
            <a:extLst>
              <a:ext uri="{FF2B5EF4-FFF2-40B4-BE49-F238E27FC236}">
                <a16:creationId xmlns:a16="http://schemas.microsoft.com/office/drawing/2014/main" id="{CC972942-B308-473C-822B-EA7C697041A4}"/>
              </a:ext>
            </a:extLst>
          </p:cNvPr>
          <p:cNvSpPr txBox="1"/>
          <p:nvPr/>
        </p:nvSpPr>
        <p:spPr>
          <a:xfrm>
            <a:off x="123823" y="2243832"/>
            <a:ext cx="5404617" cy="313932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a:t>
            </a:r>
            <a:r>
              <a:rPr lang="pl-PL" dirty="0" err="1">
                <a:solidFill>
                  <a:srgbClr val="F8F8F8"/>
                </a:solidFill>
                <a:latin typeface="Roboto Medium" panose="02000000000000000000" pitchFamily="2" charset="0"/>
                <a:ea typeface="Roboto Medium" panose="02000000000000000000" pitchFamily="2" charset="0"/>
              </a:rPr>
              <a:t>Visualizer</a:t>
            </a:r>
            <a:r>
              <a:rPr lang="pl-PL" dirty="0">
                <a:solidFill>
                  <a:srgbClr val="F8F8F8"/>
                </a:solidFill>
                <a:latin typeface="Roboto Medium" panose="02000000000000000000" pitchFamily="2" charset="0"/>
                <a:ea typeface="Roboto Medium" panose="02000000000000000000" pitchFamily="2" charset="0"/>
              </a:rPr>
              <a:t> jest nowym narzędziem, które pozwala przedstawić dane przychodzące z żądania w formie wizualnej przy pomocy szablonu HTLM, wzbogaconego </a:t>
            </a:r>
            <a:r>
              <a:rPr lang="pl-PL" dirty="0" err="1">
                <a:solidFill>
                  <a:srgbClr val="F8F8F8"/>
                </a:solidFill>
                <a:latin typeface="Roboto Medium" panose="02000000000000000000" pitchFamily="2" charset="0"/>
                <a:ea typeface="Roboto Medium" panose="02000000000000000000" pitchFamily="2" charset="0"/>
              </a:rPr>
              <a:t>CSSami</a:t>
            </a:r>
            <a:r>
              <a:rPr lang="pl-PL" dirty="0">
                <a:solidFill>
                  <a:srgbClr val="F8F8F8"/>
                </a:solidFill>
                <a:latin typeface="Roboto Medium" panose="02000000000000000000" pitchFamily="2" charset="0"/>
                <a:ea typeface="Roboto Medium" panose="02000000000000000000" pitchFamily="2" charset="0"/>
              </a:rPr>
              <a:t> i zasilonego </a:t>
            </a:r>
            <a:r>
              <a:rPr lang="pl-PL" dirty="0" err="1">
                <a:solidFill>
                  <a:srgbClr val="F8F8F8"/>
                </a:solidFill>
                <a:latin typeface="Roboto Medium" panose="02000000000000000000" pitchFamily="2" charset="0"/>
                <a:ea typeface="Roboto Medium" panose="02000000000000000000" pitchFamily="2" charset="0"/>
              </a:rPr>
              <a:t>javascrptem</a:t>
            </a:r>
            <a:r>
              <a:rPr lang="pl-PL" dirty="0">
                <a:solidFill>
                  <a:srgbClr val="F8F8F8"/>
                </a:solidFill>
                <a:latin typeface="Roboto Medium" panose="02000000000000000000" pitchFamily="2" charset="0"/>
                <a:ea typeface="Roboto Medium" panose="02000000000000000000" pitchFamily="2" charset="0"/>
              </a:rPr>
              <a:t>.</a:t>
            </a:r>
          </a:p>
          <a:p>
            <a:pPr algn="just"/>
            <a:endParaRPr lang="pl-PL" dirty="0">
              <a:solidFill>
                <a:srgbClr val="F8F8F8"/>
              </a:solidFill>
              <a:latin typeface="Roboto Medium" panose="02000000000000000000" pitchFamily="2" charset="0"/>
              <a:ea typeface="Roboto Medium" panose="02000000000000000000" pitchFamily="2" charset="0"/>
            </a:endParaRPr>
          </a:p>
          <a:p>
            <a:pPr algn="just"/>
            <a:r>
              <a:rPr lang="pl-PL" dirty="0" err="1">
                <a:solidFill>
                  <a:srgbClr val="F8F8F8"/>
                </a:solidFill>
                <a:latin typeface="Roboto Medium" panose="02000000000000000000" pitchFamily="2" charset="0"/>
                <a:ea typeface="Roboto Medium" panose="02000000000000000000" pitchFamily="2" charset="0"/>
              </a:rPr>
              <a:t>Rozudowane</a:t>
            </a:r>
            <a:r>
              <a:rPr lang="pl-PL" dirty="0">
                <a:solidFill>
                  <a:srgbClr val="F8F8F8"/>
                </a:solidFill>
                <a:latin typeface="Roboto Medium" panose="02000000000000000000" pitchFamily="2" charset="0"/>
                <a:ea typeface="Roboto Medium" panose="02000000000000000000" pitchFamily="2" charset="0"/>
              </a:rPr>
              <a:t> obiekty JSON oraz wieloelementowe kolekcje sprawiają, że oglądając odpowiedzi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w sposób tradycyjny często mamy problemy z szybką i prawidłową interpretacją danych. Wizualizacja ma za zadanie ułatwić analizę danych.</a:t>
            </a:r>
          </a:p>
        </p:txBody>
      </p:sp>
      <p:pic>
        <p:nvPicPr>
          <p:cNvPr id="3" name="Obraz 2">
            <a:extLst>
              <a:ext uri="{FF2B5EF4-FFF2-40B4-BE49-F238E27FC236}">
                <a16:creationId xmlns:a16="http://schemas.microsoft.com/office/drawing/2014/main" id="{BAD63996-BC0E-473B-A84A-005B5B61DA7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48" b="89950" l="7407" r="93004">
                        <a14:foregroundMark x1="40741" y1="30151" x2="40123" y2="44724"/>
                        <a14:foregroundMark x1="8436" y1="54774" x2="7613" y2="38191"/>
                        <a14:foregroundMark x1="93004" y1="73869" x2="93004" y2="68844"/>
                        <a14:foregroundMark x1="77160" y1="46231" x2="75103" y2="59296"/>
                        <a14:foregroundMark x1="75720" y1="17588" x2="75720" y2="17588"/>
                      </a14:backgroundRemoval>
                    </a14:imgEffect>
                  </a14:imgLayer>
                </a14:imgProps>
              </a:ext>
            </a:extLst>
          </a:blip>
          <a:stretch>
            <a:fillRect/>
          </a:stretch>
        </p:blipFill>
        <p:spPr>
          <a:xfrm>
            <a:off x="3453853" y="5529235"/>
            <a:ext cx="1707561" cy="699187"/>
          </a:xfrm>
          <a:prstGeom prst="rect">
            <a:avLst/>
          </a:prstGeom>
        </p:spPr>
      </p:pic>
      <p:grpSp>
        <p:nvGrpSpPr>
          <p:cNvPr id="12" name="Grupa 11">
            <a:extLst>
              <a:ext uri="{FF2B5EF4-FFF2-40B4-BE49-F238E27FC236}">
                <a16:creationId xmlns:a16="http://schemas.microsoft.com/office/drawing/2014/main" id="{C152ADFB-4273-4B71-AF1F-8284924CB9F9}"/>
              </a:ext>
            </a:extLst>
          </p:cNvPr>
          <p:cNvGrpSpPr/>
          <p:nvPr/>
        </p:nvGrpSpPr>
        <p:grpSpPr>
          <a:xfrm>
            <a:off x="5743941" y="4491801"/>
            <a:ext cx="1276350" cy="1782703"/>
            <a:chOff x="10458450" y="4409836"/>
            <a:chExt cx="1276350" cy="1782703"/>
          </a:xfrm>
        </p:grpSpPr>
        <p:pic>
          <p:nvPicPr>
            <p:cNvPr id="7" name="Obraz 6">
              <a:extLst>
                <a:ext uri="{FF2B5EF4-FFF2-40B4-BE49-F238E27FC236}">
                  <a16:creationId xmlns:a16="http://schemas.microsoft.com/office/drawing/2014/main" id="{BB007E14-BF20-4E59-AEFB-F3D47083B86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72674" y1="32461" x2="38953" y2="33508"/>
                          <a14:foregroundMark x1="67442" y1="28796" x2="44767" y2="25131"/>
                          <a14:foregroundMark x1="31977" y1="28796" x2="21512" y2="34031"/>
                          <a14:foregroundMark x1="36047" y1="30366" x2="36047" y2="30366"/>
                          <a14:foregroundMark x1="36628" y1="30366" x2="36628" y2="30366"/>
                          <a14:foregroundMark x1="36628" y1="30366" x2="36628" y2="30366"/>
                          <a14:foregroundMark x1="36628" y1="28272" x2="37791" y2="32984"/>
                          <a14:foregroundMark x1="83721" y1="31414" x2="53488" y2="14660"/>
                          <a14:foregroundMark x1="68023" y1="20419" x2="68023" y2="20419"/>
                          <a14:foregroundMark x1="77326" y1="25131" x2="77326" y2="25131"/>
                          <a14:foregroundMark x1="84884" y1="29843" x2="84884" y2="29843"/>
                          <a14:foregroundMark x1="88372" y1="31937" x2="88372" y2="31937"/>
                          <a14:foregroundMark x1="87209" y1="40314" x2="86047" y2="48168"/>
                          <a14:foregroundMark x1="87791" y1="50785" x2="86628" y2="61257"/>
                          <a14:foregroundMark x1="87209" y1="64398" x2="87209" y2="70157"/>
                          <a14:foregroundMark x1="13372" y1="37173" x2="12791" y2="54974"/>
                          <a14:foregroundMark x1="13953" y1="56021" x2="16279" y2="68063"/>
                          <a14:foregroundMark x1="41279" y1="83246" x2="13953" y2="66492"/>
                          <a14:foregroundMark x1="40116" y1="84293" x2="65116" y2="80105"/>
                          <a14:foregroundMark x1="86047" y1="70681" x2="70930" y2="76963"/>
                        </a14:backgroundRemoval>
                      </a14:imgEffect>
                    </a14:imgLayer>
                  </a14:imgProps>
                </a:ext>
              </a:extLst>
            </a:blip>
            <a:stretch>
              <a:fillRect/>
            </a:stretch>
          </p:blipFill>
          <p:spPr>
            <a:xfrm>
              <a:off x="10458450" y="4409836"/>
              <a:ext cx="1276350" cy="1417342"/>
            </a:xfrm>
            <a:prstGeom prst="rect">
              <a:avLst/>
            </a:prstGeom>
          </p:spPr>
        </p:pic>
        <p:pic>
          <p:nvPicPr>
            <p:cNvPr id="8" name="Obraz 7">
              <a:extLst>
                <a:ext uri="{FF2B5EF4-FFF2-40B4-BE49-F238E27FC236}">
                  <a16:creationId xmlns:a16="http://schemas.microsoft.com/office/drawing/2014/main" id="{01FC3596-A47D-4BBD-BE82-381C1BB86F1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0044" y1="48611" x2="10044" y2="48611"/>
                          <a14:foregroundMark x1="47598" y1="54167" x2="47598" y2="54167"/>
                          <a14:foregroundMark x1="54148" y1="44444" x2="54148" y2="44444"/>
                          <a14:foregroundMark x1="63319" y1="47222" x2="63319" y2="47222"/>
                          <a14:foregroundMark x1="69869" y1="66667" x2="69869" y2="66667"/>
                          <a14:foregroundMark x1="76856" y1="58333" x2="76856" y2="58333"/>
                          <a14:foregroundMark x1="82096" y1="44444" x2="82096" y2="44444"/>
                          <a14:foregroundMark x1="76856" y1="27778" x2="76856" y2="27778"/>
                        </a14:backgroundRemoval>
                      </a14:imgEffect>
                    </a14:imgLayer>
                  </a14:imgProps>
                </a:ext>
              </a:extLst>
            </a:blip>
            <a:stretch>
              <a:fillRect/>
            </a:stretch>
          </p:blipFill>
          <p:spPr>
            <a:xfrm>
              <a:off x="10515600" y="5827178"/>
              <a:ext cx="1162049" cy="365361"/>
            </a:xfrm>
            <a:prstGeom prst="rect">
              <a:avLst/>
            </a:prstGeom>
          </p:spPr>
        </p:pic>
      </p:grpSp>
      <p:grpSp>
        <p:nvGrpSpPr>
          <p:cNvPr id="13" name="Grupa 12">
            <a:extLst>
              <a:ext uri="{FF2B5EF4-FFF2-40B4-BE49-F238E27FC236}">
                <a16:creationId xmlns:a16="http://schemas.microsoft.com/office/drawing/2014/main" id="{28EA6325-479A-43FA-9D6C-4CB3089BE53A}"/>
              </a:ext>
            </a:extLst>
          </p:cNvPr>
          <p:cNvGrpSpPr/>
          <p:nvPr/>
        </p:nvGrpSpPr>
        <p:grpSpPr>
          <a:xfrm>
            <a:off x="7353300" y="5200472"/>
            <a:ext cx="4773008" cy="795337"/>
            <a:chOff x="4962324" y="1172945"/>
            <a:chExt cx="4773008" cy="795337"/>
          </a:xfrm>
        </p:grpSpPr>
        <p:pic>
          <p:nvPicPr>
            <p:cNvPr id="10" name="Obraz 9">
              <a:extLst>
                <a:ext uri="{FF2B5EF4-FFF2-40B4-BE49-F238E27FC236}">
                  <a16:creationId xmlns:a16="http://schemas.microsoft.com/office/drawing/2014/main" id="{8160800D-6EF3-40E0-B654-ACA221586CF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639" b="89960" l="8922" r="89963">
                          <a14:foregroundMark x1="8922" y1="32932" x2="8922" y2="32932"/>
                        </a14:backgroundRemoval>
                      </a14:imgEffect>
                    </a14:imgLayer>
                  </a14:imgProps>
                </a:ext>
              </a:extLst>
            </a:blip>
            <a:stretch>
              <a:fillRect/>
            </a:stretch>
          </p:blipFill>
          <p:spPr>
            <a:xfrm>
              <a:off x="4962324" y="1172945"/>
              <a:ext cx="859219" cy="795337"/>
            </a:xfrm>
            <a:prstGeom prst="rect">
              <a:avLst/>
            </a:prstGeom>
          </p:spPr>
        </p:pic>
        <p:pic>
          <p:nvPicPr>
            <p:cNvPr id="11" name="Obraz 10">
              <a:extLst>
                <a:ext uri="{FF2B5EF4-FFF2-40B4-BE49-F238E27FC236}">
                  <a16:creationId xmlns:a16="http://schemas.microsoft.com/office/drawing/2014/main" id="{E67D8B62-352B-4883-8E93-5B40B3D0295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966" b="88966" l="5423" r="92625">
                          <a14:foregroundMark x1="52495" y1="51724" x2="52928" y2="51034"/>
                          <a14:foregroundMark x1="65618" y1="59310" x2="64967" y2="59310"/>
                          <a14:foregroundMark x1="85249" y1="50345" x2="85249" y2="51724"/>
                          <a14:foregroundMark x1="92733" y1="46897" x2="92733" y2="48276"/>
                          <a14:foregroundMark x1="40998" y1="49655" x2="41106" y2="50345"/>
                          <a14:foregroundMark x1="35683" y1="51724" x2="36443" y2="50345"/>
                          <a14:foregroundMark x1="26139" y1="57931" x2="26139" y2="60000"/>
                          <a14:foregroundMark x1="15835" y1="55172" x2="16161" y2="60000"/>
                          <a14:foregroundMark x1="10846" y1="50345" x2="10846" y2="53103"/>
                          <a14:foregroundMark x1="5423" y1="50345" x2="5640" y2="52414"/>
                        </a14:backgroundRemoval>
                      </a14:imgEffect>
                    </a14:imgLayer>
                  </a14:imgProps>
                </a:ext>
              </a:extLst>
            </a:blip>
            <a:stretch>
              <a:fillRect/>
            </a:stretch>
          </p:blipFill>
          <p:spPr>
            <a:xfrm>
              <a:off x="5725307" y="1287599"/>
              <a:ext cx="4010025" cy="630644"/>
            </a:xfrm>
            <a:prstGeom prst="rect">
              <a:avLst/>
            </a:prstGeom>
          </p:spPr>
        </p:pic>
      </p:grpSp>
    </p:spTree>
    <p:extLst>
      <p:ext uri="{BB962C8B-B14F-4D97-AF65-F5344CB8AC3E}">
        <p14:creationId xmlns:p14="http://schemas.microsoft.com/office/powerpoint/2010/main" val="1683729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pic>
        <p:nvPicPr>
          <p:cNvPr id="4" name="Wizualizacja danych">
            <a:hlinkClick r:id="" action="ppaction://media"/>
            <a:extLst>
              <a:ext uri="{FF2B5EF4-FFF2-40B4-BE49-F238E27FC236}">
                <a16:creationId xmlns:a16="http://schemas.microsoft.com/office/drawing/2014/main" id="{CD5A94AF-869B-4FE7-AC8D-C2EEAB6E41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8561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sp>
        <p:nvSpPr>
          <p:cNvPr id="3" name="pole tekstowe 2">
            <a:extLst>
              <a:ext uri="{FF2B5EF4-FFF2-40B4-BE49-F238E27FC236}">
                <a16:creationId xmlns:a16="http://schemas.microsoft.com/office/drawing/2014/main" id="{A1C00E8D-5253-4F86-B3BF-7F2FB7F4813D}"/>
              </a:ext>
            </a:extLst>
          </p:cNvPr>
          <p:cNvSpPr txBox="1"/>
          <p:nvPr/>
        </p:nvSpPr>
        <p:spPr>
          <a:xfrm>
            <a:off x="464682" y="2644170"/>
            <a:ext cx="11262636" cy="1569660"/>
          </a:xfrm>
          <a:prstGeom prst="rect">
            <a:avLst/>
          </a:prstGeom>
          <a:noFill/>
        </p:spPr>
        <p:txBody>
          <a:bodyPr wrap="square" rtlCol="0">
            <a:spAutoFit/>
          </a:bodyPr>
          <a:lstStyle/>
          <a:p>
            <a:r>
              <a:rPr lang="pl-PL" sz="9600" dirty="0">
                <a:solidFill>
                  <a:srgbClr val="F8F8F8"/>
                </a:solidFill>
                <a:latin typeface="Roboto Medium" panose="02000000000000000000" pitchFamily="2" charset="0"/>
                <a:ea typeface="Roboto Medium" panose="02000000000000000000" pitchFamily="2" charset="0"/>
              </a:rPr>
              <a:t>Dziękuję za uwagę!</a:t>
            </a:r>
          </a:p>
        </p:txBody>
      </p:sp>
    </p:spTree>
    <p:extLst>
      <p:ext uri="{BB962C8B-B14F-4D97-AF65-F5344CB8AC3E}">
        <p14:creationId xmlns:p14="http://schemas.microsoft.com/office/powerpoint/2010/main" val="2100467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16668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KOLEKCJE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59721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 co tworzyć kolekcje?</a:t>
            </a:r>
          </a:p>
        </p:txBody>
      </p:sp>
      <p:pic>
        <p:nvPicPr>
          <p:cNvPr id="5" name="Obraz 4">
            <a:extLst>
              <a:ext uri="{FF2B5EF4-FFF2-40B4-BE49-F238E27FC236}">
                <a16:creationId xmlns:a16="http://schemas.microsoft.com/office/drawing/2014/main" id="{9769FF45-5195-4F87-8E75-3B2A82A62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2453784"/>
            <a:ext cx="272061" cy="266828"/>
          </a:xfrm>
          <a:prstGeom prst="rect">
            <a:avLst/>
          </a:prstGeom>
        </p:spPr>
      </p:pic>
      <p:pic>
        <p:nvPicPr>
          <p:cNvPr id="6" name="Obraz 5">
            <a:extLst>
              <a:ext uri="{FF2B5EF4-FFF2-40B4-BE49-F238E27FC236}">
                <a16:creationId xmlns:a16="http://schemas.microsoft.com/office/drawing/2014/main" id="{E3E624B8-4B6A-495D-979A-F1B0E9AE3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3610893"/>
            <a:ext cx="303277" cy="303277"/>
          </a:xfrm>
          <a:prstGeom prst="rect">
            <a:avLst/>
          </a:prstGeom>
        </p:spPr>
      </p:pic>
      <p:pic>
        <p:nvPicPr>
          <p:cNvPr id="7" name="Obraz 6">
            <a:extLst>
              <a:ext uri="{FF2B5EF4-FFF2-40B4-BE49-F238E27FC236}">
                <a16:creationId xmlns:a16="http://schemas.microsoft.com/office/drawing/2014/main" id="{181F9D60-5028-416B-91A9-8981ACE6F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522254"/>
            <a:ext cx="289942" cy="285858"/>
          </a:xfrm>
          <a:prstGeom prst="rect">
            <a:avLst/>
          </a:prstGeom>
        </p:spPr>
      </p:pic>
      <p:sp>
        <p:nvSpPr>
          <p:cNvPr id="8" name="pole tekstowe 7">
            <a:extLst>
              <a:ext uri="{FF2B5EF4-FFF2-40B4-BE49-F238E27FC236}">
                <a16:creationId xmlns:a16="http://schemas.microsoft.com/office/drawing/2014/main" id="{8353D9DF-736B-4389-801B-6C53B4C62C61}"/>
              </a:ext>
            </a:extLst>
          </p:cNvPr>
          <p:cNvSpPr txBox="1"/>
          <p:nvPr/>
        </p:nvSpPr>
        <p:spPr>
          <a:xfrm>
            <a:off x="899532" y="1987034"/>
            <a:ext cx="494881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Kolekcje pozwalają organizować żądania w grupy i podgrupy przy pomocy folderów. Zapobiega to konieczności przeszukiwania często używanych żądań w historii.</a:t>
            </a:r>
          </a:p>
        </p:txBody>
      </p:sp>
      <p:sp>
        <p:nvSpPr>
          <p:cNvPr id="9" name="pole tekstowe 8">
            <a:extLst>
              <a:ext uri="{FF2B5EF4-FFF2-40B4-BE49-F238E27FC236}">
                <a16:creationId xmlns:a16="http://schemas.microsoft.com/office/drawing/2014/main" id="{10F7424C-148E-4E98-95F6-8C7256F39CF4}"/>
              </a:ext>
            </a:extLst>
          </p:cNvPr>
          <p:cNvSpPr txBox="1"/>
          <p:nvPr/>
        </p:nvSpPr>
        <p:spPr>
          <a:xfrm>
            <a:off x="899531" y="3281400"/>
            <a:ext cx="5309467" cy="923330"/>
          </a:xfrm>
          <a:prstGeom prst="rect">
            <a:avLst/>
          </a:prstGeom>
          <a:noFill/>
        </p:spPr>
        <p:txBody>
          <a:bodyPr wrap="non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Dodawanie opisów do żądań, folderów i kolekcji</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pozwala na stworzenie przejrzystej dokumentacji </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naszego API na podstawie zawartości kolekcji.</a:t>
            </a:r>
          </a:p>
        </p:txBody>
      </p:sp>
      <p:sp>
        <p:nvSpPr>
          <p:cNvPr id="10" name="pole tekstowe 9">
            <a:extLst>
              <a:ext uri="{FF2B5EF4-FFF2-40B4-BE49-F238E27FC236}">
                <a16:creationId xmlns:a16="http://schemas.microsoft.com/office/drawing/2014/main" id="{A0226ED7-78AD-4894-96F9-CCADA9C7B89E}"/>
              </a:ext>
            </a:extLst>
          </p:cNvPr>
          <p:cNvSpPr txBox="1"/>
          <p:nvPr/>
        </p:nvSpPr>
        <p:spPr>
          <a:xfrm>
            <a:off x="899531" y="4203518"/>
            <a:ext cx="5196469" cy="923330"/>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Zgrupowane żądania mogą zostać oskryptowane i uruchomione sekwencyjnie w celu przeprowadzenia  testów automatycznych API.</a:t>
            </a:r>
          </a:p>
        </p:txBody>
      </p:sp>
      <p:pic>
        <p:nvPicPr>
          <p:cNvPr id="11" name="Obraz 10">
            <a:extLst>
              <a:ext uri="{FF2B5EF4-FFF2-40B4-BE49-F238E27FC236}">
                <a16:creationId xmlns:a16="http://schemas.microsoft.com/office/drawing/2014/main" id="{B9D24F1D-D2F5-44FD-8D5D-0E3E7CA171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2" name="pole tekstowe 11">
            <a:extLst>
              <a:ext uri="{FF2B5EF4-FFF2-40B4-BE49-F238E27FC236}">
                <a16:creationId xmlns:a16="http://schemas.microsoft.com/office/drawing/2014/main" id="{02820D67-DA86-42C3-9D8A-D3065C47280F}"/>
              </a:ext>
            </a:extLst>
          </p:cNvPr>
          <p:cNvSpPr txBox="1"/>
          <p:nvPr/>
        </p:nvSpPr>
        <p:spPr>
          <a:xfrm>
            <a:off x="899531" y="5171524"/>
            <a:ext cx="5196469"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Dzięki skryptom dane mogą być przekazywane pomiędzy żądaniami z danej kolekcji, co pozwala na budowanie sekwencji żądań zgodnej z rzeczywistym wykorzystaniem API.</a:t>
            </a:r>
          </a:p>
        </p:txBody>
      </p:sp>
      <p:pic>
        <p:nvPicPr>
          <p:cNvPr id="14" name="Obraz 13">
            <a:extLst>
              <a:ext uri="{FF2B5EF4-FFF2-40B4-BE49-F238E27FC236}">
                <a16:creationId xmlns:a16="http://schemas.microsoft.com/office/drawing/2014/main" id="{46E9685B-5C8E-4286-A49D-675FF4859D86}"/>
              </a:ext>
            </a:extLst>
          </p:cNvPr>
          <p:cNvPicPr>
            <a:picLocks noChangeAspect="1"/>
          </p:cNvPicPr>
          <p:nvPr/>
        </p:nvPicPr>
        <p:blipFill>
          <a:blip r:embed="rId8"/>
          <a:stretch>
            <a:fillRect/>
          </a:stretch>
        </p:blipFill>
        <p:spPr>
          <a:xfrm>
            <a:off x="7045326" y="1205724"/>
            <a:ext cx="5068945" cy="5166129"/>
          </a:xfrm>
          <a:prstGeom prst="rect">
            <a:avLst/>
          </a:prstGeom>
        </p:spPr>
      </p:pic>
    </p:spTree>
    <p:extLst>
      <p:ext uri="{BB962C8B-B14F-4D97-AF65-F5344CB8AC3E}">
        <p14:creationId xmlns:p14="http://schemas.microsoft.com/office/powerpoint/2010/main" val="41907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37623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PRZESTRZENIE ROBOCZE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123824" y="2905809"/>
            <a:ext cx="698182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przestrzeni roboczych</a:t>
            </a:r>
          </a:p>
        </p:txBody>
      </p:sp>
      <p:sp>
        <p:nvSpPr>
          <p:cNvPr id="8" name="pole tekstowe 7">
            <a:extLst>
              <a:ext uri="{FF2B5EF4-FFF2-40B4-BE49-F238E27FC236}">
                <a16:creationId xmlns:a16="http://schemas.microsoft.com/office/drawing/2014/main" id="{8353D9DF-736B-4389-801B-6C53B4C62C61}"/>
              </a:ext>
            </a:extLst>
          </p:cNvPr>
          <p:cNvSpPr txBox="1"/>
          <p:nvPr/>
        </p:nvSpPr>
        <p:spPr>
          <a:xfrm>
            <a:off x="123824" y="1860716"/>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Przestrzeń robocza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grupuje w jeden widok takie elementy jak kolekcje, środowiska, moki i monitoringi. Będąc zalogowanym na swoje konto </a:t>
            </a:r>
            <a:r>
              <a:rPr lang="pl-PL" dirty="0" err="1">
                <a:solidFill>
                  <a:srgbClr val="F8F8F8"/>
                </a:solidFill>
                <a:latin typeface="Roboto Medium" panose="02000000000000000000" pitchFamily="2" charset="0"/>
                <a:ea typeface="Roboto Medium" panose="02000000000000000000" pitchFamily="2" charset="0"/>
              </a:rPr>
              <a:t>postmanowe</a:t>
            </a:r>
            <a:r>
              <a:rPr lang="pl-PL" dirty="0">
                <a:solidFill>
                  <a:srgbClr val="F8F8F8"/>
                </a:solidFill>
                <a:latin typeface="Roboto Medium" panose="02000000000000000000" pitchFamily="2" charset="0"/>
                <a:ea typeface="Roboto Medium" panose="02000000000000000000" pitchFamily="2" charset="0"/>
              </a:rPr>
              <a:t> możemy tworzyć niezależne przestrzenie, co pozwala nam całkowicie odseparować wszystkie elementy wykorzystywane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dla danego projektu.</a:t>
            </a:r>
          </a:p>
        </p:txBody>
      </p:sp>
      <p:sp>
        <p:nvSpPr>
          <p:cNvPr id="13" name="pole tekstowe 12">
            <a:extLst>
              <a:ext uri="{FF2B5EF4-FFF2-40B4-BE49-F238E27FC236}">
                <a16:creationId xmlns:a16="http://schemas.microsoft.com/office/drawing/2014/main" id="{0A1994D5-2E49-4A08-BBFF-AB6BF34D2683}"/>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Co to jest przestrzeń robocza?</a:t>
            </a:r>
          </a:p>
        </p:txBody>
      </p:sp>
      <p:sp>
        <p:nvSpPr>
          <p:cNvPr id="3" name="Prostokąt 2">
            <a:extLst>
              <a:ext uri="{FF2B5EF4-FFF2-40B4-BE49-F238E27FC236}">
                <a16:creationId xmlns:a16="http://schemas.microsoft.com/office/drawing/2014/main" id="{B0B78126-26CC-4008-A438-39AE51374055}"/>
              </a:ext>
            </a:extLst>
          </p:cNvPr>
          <p:cNvSpPr/>
          <p:nvPr/>
        </p:nvSpPr>
        <p:spPr>
          <a:xfrm>
            <a:off x="123824" y="3673903"/>
            <a:ext cx="409575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Osobista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Zespołowa (zasadniczo płatna)</a:t>
            </a:r>
          </a:p>
        </p:txBody>
      </p:sp>
      <p:sp>
        <p:nvSpPr>
          <p:cNvPr id="16" name="pole tekstowe 15">
            <a:extLst>
              <a:ext uri="{FF2B5EF4-FFF2-40B4-BE49-F238E27FC236}">
                <a16:creationId xmlns:a16="http://schemas.microsoft.com/office/drawing/2014/main" id="{3A5EE7D4-F5C9-4967-AFBB-3F28514859A8}"/>
              </a:ext>
            </a:extLst>
          </p:cNvPr>
          <p:cNvSpPr txBox="1"/>
          <p:nvPr/>
        </p:nvSpPr>
        <p:spPr>
          <a:xfrm>
            <a:off x="123824" y="4441997"/>
            <a:ext cx="11501438"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Osobista przestrzeń robocza jest w pełni darmowa i funkcjonalna. Nie ma ograniczeń ilości tworzonych przestrzeni, ani elementów, które przestrzeń może zawierać.</a:t>
            </a:r>
          </a:p>
        </p:txBody>
      </p:sp>
      <p:sp>
        <p:nvSpPr>
          <p:cNvPr id="17" name="pole tekstowe 16">
            <a:extLst>
              <a:ext uri="{FF2B5EF4-FFF2-40B4-BE49-F238E27FC236}">
                <a16:creationId xmlns:a16="http://schemas.microsoft.com/office/drawing/2014/main" id="{9E1F279A-C7EF-41A2-ABE4-C5103C67A4D6}"/>
              </a:ext>
            </a:extLst>
          </p:cNvPr>
          <p:cNvSpPr txBox="1"/>
          <p:nvPr/>
        </p:nvSpPr>
        <p:spPr>
          <a:xfrm>
            <a:off x="123824" y="5210091"/>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Zespołowa przestrzeń robocza pozwala dodatkowo na współdzielenie kolekcji pomiędzy różnych użytkowników. Wszelkie zmiany dokonywane w takiej współdzielonej kolekcji są automatycznie synchronizowane.</a:t>
            </a:r>
          </a:p>
        </p:txBody>
      </p:sp>
    </p:spTree>
    <p:extLst>
      <p:ext uri="{BB962C8B-B14F-4D97-AF65-F5344CB8AC3E}">
        <p14:creationId xmlns:p14="http://schemas.microsoft.com/office/powerpoint/2010/main" val="34999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10" name="Pierwsze skrypty">
            <a:hlinkClick r:id="" action="ppaction://media"/>
            <a:extLst>
              <a:ext uri="{FF2B5EF4-FFF2-40B4-BE49-F238E27FC236}">
                <a16:creationId xmlns:a16="http://schemas.microsoft.com/office/drawing/2014/main" id="{43B0D489-FCD3-4B14-8F1C-674D746042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3258</TotalTime>
  <Words>5610</Words>
  <Application>Microsoft Office PowerPoint</Application>
  <PresentationFormat>Panoramiczny</PresentationFormat>
  <Paragraphs>324</Paragraphs>
  <Slides>24</Slides>
  <Notes>24</Notes>
  <HiddenSlides>0</HiddenSlides>
  <MMClips>10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24</vt:i4>
      </vt:variant>
    </vt:vector>
  </HeadingPairs>
  <TitlesOfParts>
    <vt:vector size="32" baseType="lpstr">
      <vt:lpstr>Roboto Medium</vt:lpstr>
      <vt:lpstr>Arial</vt:lpstr>
      <vt:lpstr>Calibri</vt:lpstr>
      <vt:lpstr>Roboto Light</vt:lpstr>
      <vt:lpstr>Roboto</vt:lpstr>
      <vt:lpstr>Roboto Mono</vt:lpstr>
      <vt:lpstr>Calibri Light</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148</cp:revision>
  <dcterms:created xsi:type="dcterms:W3CDTF">2020-01-01T15:23:01Z</dcterms:created>
  <dcterms:modified xsi:type="dcterms:W3CDTF">2020-02-02T11:45:34Z</dcterms:modified>
</cp:coreProperties>
</file>